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1"/>
  </p:notesMasterIdLst>
  <p:sldIdLst>
    <p:sldId id="277" r:id="rId2"/>
    <p:sldId id="256" r:id="rId3"/>
    <p:sldId id="257" r:id="rId4"/>
    <p:sldId id="279" r:id="rId5"/>
    <p:sldId id="280" r:id="rId6"/>
    <p:sldId id="263" r:id="rId7"/>
    <p:sldId id="281" r:id="rId8"/>
    <p:sldId id="276"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2" autoAdjust="0"/>
  </p:normalViewPr>
  <p:slideViewPr>
    <p:cSldViewPr snapToGrid="0">
      <p:cViewPr>
        <p:scale>
          <a:sx n="70" d="100"/>
          <a:sy n="70" d="100"/>
        </p:scale>
        <p:origin x="-74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0CD0B8-2815-44F0-8F1C-04C5CF404600}" type="datetimeFigureOut">
              <a:rPr lang="en-US" smtClean="0"/>
              <a:t>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39940-7658-4F5E-8AA4-9E1EBA0ED8E5}" type="slidenum">
              <a:rPr lang="en-US" smtClean="0"/>
              <a:t>‹#›</a:t>
            </a:fld>
            <a:endParaRPr lang="en-US"/>
          </a:p>
        </p:txBody>
      </p:sp>
    </p:spTree>
    <p:extLst>
      <p:ext uri="{BB962C8B-B14F-4D97-AF65-F5344CB8AC3E}">
        <p14:creationId xmlns:p14="http://schemas.microsoft.com/office/powerpoint/2010/main" val="697933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039940-7658-4F5E-8AA4-9E1EBA0ED8E5}" type="slidenum">
              <a:rPr lang="en-US" smtClean="0"/>
              <a:t>3</a:t>
            </a:fld>
            <a:endParaRPr lang="en-US"/>
          </a:p>
        </p:txBody>
      </p:sp>
    </p:spTree>
    <p:extLst>
      <p:ext uri="{BB962C8B-B14F-4D97-AF65-F5344CB8AC3E}">
        <p14:creationId xmlns:p14="http://schemas.microsoft.com/office/powerpoint/2010/main" val="296059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039940-7658-4F5E-8AA4-9E1EBA0ED8E5}" type="slidenum">
              <a:rPr lang="en-US" smtClean="0"/>
              <a:t>8</a:t>
            </a:fld>
            <a:endParaRPr lang="en-US"/>
          </a:p>
        </p:txBody>
      </p:sp>
    </p:spTree>
    <p:extLst>
      <p:ext uri="{BB962C8B-B14F-4D97-AF65-F5344CB8AC3E}">
        <p14:creationId xmlns:p14="http://schemas.microsoft.com/office/powerpoint/2010/main" val="389267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25B431-0FD0-4A3F-B600-EF6A276E814F}"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31180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EFDAF-4783-4890-8F8F-727A26642851}"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32229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5A355-5248-4964-982D-3A5B6FFD7DF1}"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58EE1B-CCDE-46C7-BB78-7C8F9E9BCEB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5652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A4B2353-1615-41CF-8F38-247F8354AA58}"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24789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5FEFF88-A017-4E42-AA0E-FEC82AB51AC6}"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58EE1B-CCDE-46C7-BB78-7C8F9E9BCEB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78042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99FAE-D9DC-4570-A7CF-F9BB73F80E57}"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4214829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4BC226-D268-4698-875A-822B612AB9EF}"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19474301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7C636C-BFBF-41D5-88A6-DCF0D397DE6F}"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278317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0C0674-9D2C-4FB8-A61B-CC6C3A3BC1E9}"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3286102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3EECA2-AC08-48A9-BA76-7B741F69754A}" type="datetime1">
              <a:rPr lang="en-US" smtClean="0"/>
              <a:t>2/22/2022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233929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5800BB-E6EE-46E3-B813-CC0262CB39E9}"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251626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9DEFBF-A76F-4B42-8DA0-35CF467A3EC9}" type="datetime1">
              <a:rPr lang="en-US" smtClean="0"/>
              <a:t>2/22/2022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1616428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E10F84-148D-4A05-BD0A-E41057E9C2E5}" type="datetime1">
              <a:rPr lang="en-US" smtClean="0"/>
              <a:t>2/22/2022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221518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DBC65-DE05-4CA1-8217-E8F1080242F3}" type="datetime1">
              <a:rPr lang="en-US" smtClean="0"/>
              <a:t>2/22/2022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297933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F639AB-75A1-4DC0-9D4A-580D71EF2180}"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3820184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E42E7E-34A0-458C-8064-26520A39A87F}" type="datetime1">
              <a:rPr lang="en-US" smtClean="0"/>
              <a:t>2/22/2022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C58EE1B-CCDE-46C7-BB78-7C8F9E9BCEBA}" type="slidenum">
              <a:rPr lang="en-US" smtClean="0"/>
              <a:t>‹#›</a:t>
            </a:fld>
            <a:endParaRPr lang="en-US"/>
          </a:p>
        </p:txBody>
      </p:sp>
    </p:spTree>
    <p:extLst>
      <p:ext uri="{BB962C8B-B14F-4D97-AF65-F5344CB8AC3E}">
        <p14:creationId xmlns:p14="http://schemas.microsoft.com/office/powerpoint/2010/main" val="234446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D514006-7C7C-43E3-839A-0FB92A6C9486}" type="datetime1">
              <a:rPr lang="en-US" smtClean="0"/>
              <a:t>2/22/2022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C58EE1B-CCDE-46C7-BB78-7C8F9E9BCEBA}" type="slidenum">
              <a:rPr lang="en-US" smtClean="0"/>
              <a:t>‹#›</a:t>
            </a:fld>
            <a:endParaRPr lang="en-US"/>
          </a:p>
        </p:txBody>
      </p:sp>
    </p:spTree>
    <p:extLst>
      <p:ext uri="{BB962C8B-B14F-4D97-AF65-F5344CB8AC3E}">
        <p14:creationId xmlns:p14="http://schemas.microsoft.com/office/powerpoint/2010/main" val="306164892"/>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1532" y="2171465"/>
            <a:ext cx="8986394" cy="2102946"/>
          </a:xfrm>
          <a:prstGeom prst="rect">
            <a:avLst/>
          </a:prstGeom>
        </p:spPr>
      </p:pic>
    </p:spTree>
    <p:extLst>
      <p:ext uri="{BB962C8B-B14F-4D97-AF65-F5344CB8AC3E}">
        <p14:creationId xmlns:p14="http://schemas.microsoft.com/office/powerpoint/2010/main" val="2315858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51904"/>
            <a:ext cx="9144000" cy="1620840"/>
          </a:xfrm>
        </p:spPr>
        <p:txBody>
          <a:bodyPr>
            <a:noAutofit/>
          </a:bodyPr>
          <a:lstStyle/>
          <a:p>
            <a:pPr algn="ctr"/>
            <a:r>
              <a:rPr lang="en-US" sz="2400" dirty="0" smtClean="0">
                <a:latin typeface="Times New Roman" panose="02020603050405020304" pitchFamily="18" charset="0"/>
                <a:cs typeface="Times New Roman" panose="02020603050405020304" pitchFamily="18" charset="0"/>
              </a:rPr>
              <a:t>The Impact of Foreign Capital on  Agriculture Growth in the Presence of Governance: A Nonlinear ARDL Approach for </a:t>
            </a:r>
            <a:r>
              <a:rPr lang="en-US" sz="2400" dirty="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akistan Perspective</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421732"/>
            <a:ext cx="9144000" cy="1655762"/>
          </a:xfrm>
        </p:spPr>
        <p:txBody>
          <a:bodyPr>
            <a:normAutofit/>
          </a:bodyPr>
          <a:lstStyle/>
          <a:p>
            <a:pPr algn="ctr"/>
            <a:r>
              <a:rPr lang="en-US" sz="2400" dirty="0" err="1" smtClean="0">
                <a:solidFill>
                  <a:schemeClr val="tx1"/>
                </a:solidFill>
                <a:latin typeface="Times New Roman" panose="02020603050405020304" pitchFamily="18" charset="0"/>
                <a:cs typeface="Times New Roman" panose="02020603050405020304" pitchFamily="18" charset="0"/>
              </a:rPr>
              <a:t>Javeed</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err="1" smtClean="0">
                <a:solidFill>
                  <a:schemeClr val="tx1"/>
                </a:solidFill>
                <a:latin typeface="Times New Roman" panose="02020603050405020304" pitchFamily="18" charset="0"/>
                <a:cs typeface="Times New Roman" panose="02020603050405020304" pitchFamily="18" charset="0"/>
              </a:rPr>
              <a:t>Iqbal</a:t>
            </a:r>
            <a:endParaRPr lang="en-US" sz="2400" dirty="0" smtClean="0">
              <a:solidFill>
                <a:schemeClr val="tx1"/>
              </a:solidFill>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1524000" y="5016566"/>
            <a:ext cx="9144000" cy="95923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latin typeface="Times New Roman" panose="02020603050405020304" pitchFamily="18" charset="0"/>
                <a:cs typeface="Times New Roman" panose="02020603050405020304" pitchFamily="18" charset="0"/>
              </a:rPr>
              <a:t>DOCTOR OF PHILOSOPHY</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UNIVERSITTI UTARA MALAYSIA</a:t>
            </a:r>
            <a:endParaRPr lang="en-US"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FC58EE1B-CCDE-46C7-BB78-7C8F9E9BCEBA}" type="slidenum">
              <a:rPr lang="en-US" smtClean="0"/>
              <a:t>2</a:t>
            </a:fld>
            <a:endParaRPr lang="en-US"/>
          </a:p>
        </p:txBody>
      </p:sp>
    </p:spTree>
    <p:extLst>
      <p:ext uri="{BB962C8B-B14F-4D97-AF65-F5344CB8AC3E}">
        <p14:creationId xmlns:p14="http://schemas.microsoft.com/office/powerpoint/2010/main" val="956234996"/>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INTRODUCTION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378039"/>
            <a:ext cx="8915400" cy="4533183"/>
          </a:xfrm>
        </p:spPr>
        <p:txBody>
          <a:bodyPr>
            <a:noAutofit/>
          </a:bodyPr>
          <a:lstStyle/>
          <a:p>
            <a:pPr algn="just"/>
            <a:r>
              <a:rPr lang="en-US" sz="2000" dirty="0">
                <a:latin typeface="Times New Roman" panose="02020603050405020304" pitchFamily="18" charset="0"/>
                <a:cs typeface="Times New Roman" panose="02020603050405020304" pitchFamily="18" charset="0"/>
              </a:rPr>
              <a:t>A</a:t>
            </a:r>
            <a:r>
              <a:rPr lang="en-US" sz="2000" dirty="0" smtClean="0">
                <a:latin typeface="Times New Roman" panose="02020603050405020304" pitchFamily="18" charset="0"/>
                <a:cs typeface="Times New Roman" panose="02020603050405020304" pitchFamily="18" charset="0"/>
              </a:rPr>
              <a:t>griculture sector</a:t>
            </a:r>
          </a:p>
          <a:p>
            <a:pPr lvl="1" algn="just"/>
            <a:r>
              <a:rPr lang="en-US" sz="1800" dirty="0" smtClean="0">
                <a:latin typeface="Times New Roman" panose="02020603050405020304" pitchFamily="18" charset="0"/>
                <a:cs typeface="Times New Roman" panose="02020603050405020304" pitchFamily="18" charset="0"/>
              </a:rPr>
              <a:t>Engine of economic growth (</a:t>
            </a:r>
            <a:r>
              <a:rPr lang="en-US" sz="1800" dirty="0">
                <a:latin typeface="Times New Roman" panose="02020603050405020304" pitchFamily="18" charset="0"/>
                <a:cs typeface="Times New Roman" panose="02020603050405020304" pitchFamily="18" charset="0"/>
              </a:rPr>
              <a:t>Kaya, Kaya, &amp; Gunter, 2013</a:t>
            </a:r>
            <a:r>
              <a:rPr lang="en-US" sz="1800" dirty="0" smtClean="0">
                <a:latin typeface="Times New Roman" panose="02020603050405020304" pitchFamily="18" charset="0"/>
                <a:cs typeface="Times New Roman" panose="02020603050405020304" pitchFamily="18" charset="0"/>
              </a:rPr>
              <a:t>).</a:t>
            </a:r>
          </a:p>
          <a:p>
            <a:pPr lvl="1" algn="just"/>
            <a:r>
              <a:rPr lang="en-US" sz="1800" dirty="0" smtClean="0">
                <a:latin typeface="Times New Roman" panose="02020603050405020304" pitchFamily="18" charset="0"/>
                <a:cs typeface="Times New Roman" panose="02020603050405020304" pitchFamily="18" charset="0"/>
              </a:rPr>
              <a:t>3 ways of significance (</a:t>
            </a:r>
            <a:r>
              <a:rPr lang="en-US" sz="1800" dirty="0">
                <a:latin typeface="Times New Roman" panose="02020603050405020304" pitchFamily="18" charset="0"/>
                <a:cs typeface="Times New Roman" panose="02020603050405020304" pitchFamily="18" charset="0"/>
              </a:rPr>
              <a:t>J. Raza &amp; Siddiqui, 2014; </a:t>
            </a:r>
            <a:r>
              <a:rPr lang="en-US" sz="1800" dirty="0" err="1">
                <a:latin typeface="Times New Roman" panose="02020603050405020304" pitchFamily="18" charset="0"/>
                <a:cs typeface="Times New Roman" panose="02020603050405020304" pitchFamily="18" charset="0"/>
              </a:rPr>
              <a:t>Timmer</a:t>
            </a:r>
            <a:r>
              <a:rPr lang="en-US" sz="1800" dirty="0">
                <a:latin typeface="Times New Roman" panose="02020603050405020304" pitchFamily="18" charset="0"/>
                <a:cs typeface="Times New Roman" panose="02020603050405020304" pitchFamily="18" charset="0"/>
              </a:rPr>
              <a:t>, 2002</a:t>
            </a:r>
            <a:r>
              <a:rPr lang="en-US" sz="1800" dirty="0" smtClean="0">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According to FAO (2018),</a:t>
            </a:r>
          </a:p>
          <a:p>
            <a:pPr lvl="1" algn="just"/>
            <a:r>
              <a:rPr lang="en-US" sz="1800" dirty="0" smtClean="0">
                <a:latin typeface="Times New Roman" panose="02020603050405020304" pitchFamily="18" charset="0"/>
                <a:cs typeface="Times New Roman" panose="02020603050405020304" pitchFamily="18" charset="0"/>
              </a:rPr>
              <a:t>Sustainable development goals of zero hunger and no poverty are at stake</a:t>
            </a:r>
          </a:p>
          <a:p>
            <a:pPr lvl="2" algn="just"/>
            <a:r>
              <a:rPr lang="en-US" sz="1600" dirty="0" smtClean="0">
                <a:latin typeface="Times New Roman" panose="02020603050405020304" pitchFamily="18" charset="0"/>
                <a:cs typeface="Times New Roman" panose="02020603050405020304" pitchFamily="18" charset="0"/>
              </a:rPr>
              <a:t>Food deprived people increased from 804million to 821million (2016-2017).</a:t>
            </a:r>
          </a:p>
          <a:p>
            <a:pPr algn="just"/>
            <a:r>
              <a:rPr lang="en-US" sz="2000" dirty="0" smtClean="0">
                <a:latin typeface="Times New Roman" panose="02020603050405020304" pitchFamily="18" charset="0"/>
                <a:cs typeface="Times New Roman" panose="02020603050405020304" pitchFamily="18" charset="0"/>
              </a:rPr>
              <a:t>Developing economies need USD 83billion annually for agriculture sector to meet food needs of 9.1billion growing population globally in 2050 (Hallam, 2009).</a:t>
            </a:r>
          </a:p>
          <a:p>
            <a:pPr lvl="1" algn="just"/>
            <a:r>
              <a:rPr lang="en-US" sz="1800" dirty="0" smtClean="0">
                <a:latin typeface="Times New Roman" panose="02020603050405020304" pitchFamily="18" charset="0"/>
                <a:cs typeface="Times New Roman" panose="02020603050405020304" pitchFamily="18" charset="0"/>
              </a:rPr>
              <a:t>Lack of capital leads to Low production and stagnant growth in developing countries (</a:t>
            </a:r>
            <a:r>
              <a:rPr lang="en-US" sz="1800" dirty="0" err="1" smtClean="0">
                <a:latin typeface="Times New Roman" panose="02020603050405020304" pitchFamily="18" charset="0"/>
                <a:cs typeface="Times New Roman" panose="02020603050405020304" pitchFamily="18" charset="0"/>
              </a:rPr>
              <a:t>Oloyede</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2014</a:t>
            </a:r>
            <a:r>
              <a:rPr lang="en-US" sz="18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lvl="1" algn="just"/>
            <a:endParaRPr lang="en-US" sz="1800" dirty="0" smtClean="0">
              <a:latin typeface="Times New Roman" panose="02020603050405020304" pitchFamily="18" charset="0"/>
              <a:cs typeface="Times New Roman" panose="02020603050405020304" pitchFamily="18" charset="0"/>
            </a:endParaRPr>
          </a:p>
          <a:p>
            <a:pPr lvl="1" algn="just"/>
            <a:endParaRPr lang="en-US"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C58EE1B-CCDE-46C7-BB78-7C8F9E9BCEBA}" type="slidenum">
              <a:rPr lang="en-US" smtClean="0"/>
              <a:t>3</a:t>
            </a:fld>
            <a:endParaRPr lang="en-US" dirty="0"/>
          </a:p>
        </p:txBody>
      </p:sp>
    </p:spTree>
    <p:extLst>
      <p:ext uri="{BB962C8B-B14F-4D97-AF65-F5344CB8AC3E}">
        <p14:creationId xmlns:p14="http://schemas.microsoft.com/office/powerpoint/2010/main" val="77386302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58EE1B-CCDE-46C7-BB78-7C8F9E9BCEBA}" type="slidenum">
              <a:rPr lang="en-US" smtClean="0"/>
              <a:t>4</a:t>
            </a:fld>
            <a:endParaRPr lang="en-US"/>
          </a:p>
        </p:txBody>
      </p:sp>
      <p:sp>
        <p:nvSpPr>
          <p:cNvPr id="6" name="Title 1"/>
          <p:cNvSpPr>
            <a:spLocks noGrp="1"/>
          </p:cNvSpPr>
          <p:nvPr>
            <p:ph idx="1"/>
          </p:nvPr>
        </p:nvSpPr>
        <p:spPr>
          <a:xfrm>
            <a:off x="2589213" y="1030310"/>
            <a:ext cx="8915400" cy="4881540"/>
          </a:xfrm>
        </p:spPr>
        <p:txBody>
          <a:bodyPr>
            <a:normAutofit/>
          </a:bodyPr>
          <a:lstStyle/>
          <a:p>
            <a:pPr algn="just"/>
            <a:r>
              <a:rPr lang="en-US" dirty="0" smtClean="0">
                <a:latin typeface="Times New Roman" pitchFamily="18" charset="0"/>
                <a:cs typeface="Times New Roman" pitchFamily="18" charset="0"/>
              </a:rPr>
              <a:t>Pakistan’s  Agriculture sector </a:t>
            </a:r>
            <a:r>
              <a:rPr lang="en-US" dirty="0">
                <a:latin typeface="Times New Roman" pitchFamily="18" charset="0"/>
                <a:cs typeface="Times New Roman" pitchFamily="18" charset="0"/>
              </a:rPr>
              <a:t>contributes </a:t>
            </a:r>
            <a:r>
              <a:rPr lang="en-US" dirty="0" smtClean="0">
                <a:latin typeface="Times New Roman" pitchFamily="18" charset="0"/>
                <a:cs typeface="Times New Roman" pitchFamily="18" charset="0"/>
              </a:rPr>
              <a:t>18.5% </a:t>
            </a:r>
            <a:r>
              <a:rPr lang="en-US" dirty="0">
                <a:latin typeface="Times New Roman" pitchFamily="18" charset="0"/>
                <a:cs typeface="Times New Roman" pitchFamily="18" charset="0"/>
              </a:rPr>
              <a:t>to </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GDP</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provides 38.5% </a:t>
            </a:r>
            <a:r>
              <a:rPr lang="en-US" dirty="0">
                <a:latin typeface="Times New Roman" pitchFamily="18" charset="0"/>
                <a:cs typeface="Times New Roman" pitchFamily="18" charset="0"/>
              </a:rPr>
              <a:t>employment </a:t>
            </a:r>
            <a:r>
              <a:rPr lang="en-US" dirty="0" smtClean="0">
                <a:latin typeface="Times New Roman" pitchFamily="18" charset="0"/>
                <a:cs typeface="Times New Roman" pitchFamily="18" charset="0"/>
              </a:rPr>
              <a:t>level.</a:t>
            </a:r>
          </a:p>
          <a:p>
            <a:pPr algn="just"/>
            <a:r>
              <a:rPr lang="en-US" dirty="0" smtClean="0">
                <a:latin typeface="Times New Roman" pitchFamily="18" charset="0"/>
                <a:cs typeface="Times New Roman" pitchFamily="18" charset="0"/>
              </a:rPr>
              <a:t>Over </a:t>
            </a:r>
            <a:r>
              <a:rPr lang="en-US" dirty="0">
                <a:latin typeface="Times New Roman" pitchFamily="18" charset="0"/>
                <a:cs typeface="Times New Roman" pitchFamily="18" charset="0"/>
              </a:rPr>
              <a:t>the last decade, the performance of agriculture sector has </a:t>
            </a:r>
            <a:r>
              <a:rPr lang="en-US" dirty="0" smtClean="0">
                <a:latin typeface="Times New Roman" pitchFamily="18" charset="0"/>
                <a:cs typeface="Times New Roman" pitchFamily="18" charset="0"/>
              </a:rPr>
              <a:t>fallen and situation is </a:t>
            </a:r>
            <a:r>
              <a:rPr lang="en-US" dirty="0">
                <a:latin typeface="Times New Roman" pitchFamily="18" charset="0"/>
                <a:cs typeface="Times New Roman" pitchFamily="18" charset="0"/>
              </a:rPr>
              <a:t>dissatisfactory. </a:t>
            </a:r>
            <a:r>
              <a:rPr lang="en-US" dirty="0" smtClean="0">
                <a:latin typeface="Times New Roman" pitchFamily="18" charset="0"/>
                <a:cs typeface="Times New Roman" pitchFamily="18" charset="0"/>
              </a:rPr>
              <a:t> (Economic </a:t>
            </a:r>
            <a:r>
              <a:rPr lang="en-US" dirty="0">
                <a:latin typeface="Times New Roman" pitchFamily="18" charset="0"/>
                <a:cs typeface="Times New Roman" pitchFamily="18" charset="0"/>
              </a:rPr>
              <a:t>Survey of Pakistan 2018-19</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From </a:t>
            </a:r>
            <a:r>
              <a:rPr lang="en-US" dirty="0">
                <a:latin typeface="Times New Roman" pitchFamily="18" charset="0"/>
                <a:cs typeface="Times New Roman" pitchFamily="18" charset="0"/>
              </a:rPr>
              <a:t>FY2012 to FY2016, the agriculture sector growth decreasing from 2.68% to 0.15% respectively and merely increases in FY2017-18 as 2.18% to 3.94%. The performance of Agriculture during 2018-19 remained </a:t>
            </a:r>
            <a:r>
              <a:rPr lang="en-US" dirty="0" smtClean="0">
                <a:latin typeface="Times New Roman" pitchFamily="18" charset="0"/>
                <a:cs typeface="Times New Roman" pitchFamily="18" charset="0"/>
              </a:rPr>
              <a:t>dim. </a:t>
            </a:r>
            <a:r>
              <a:rPr lang="en-US" dirty="0">
                <a:latin typeface="Times New Roman" pitchFamily="18" charset="0"/>
                <a:cs typeface="Times New Roman" pitchFamily="18" charset="0"/>
              </a:rPr>
              <a:t>It grew by only 0.85 percent against the target of 3.8 percent during FY2019 (Pakistan Bureau of Statistics, 2019</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griculture </a:t>
            </a:r>
            <a:r>
              <a:rPr lang="en-US" dirty="0">
                <a:latin typeface="Times New Roman" pitchFamily="18" charset="0"/>
                <a:cs typeface="Times New Roman" pitchFamily="18" charset="0"/>
              </a:rPr>
              <a:t>play a role  in food security and poverty alleviation, a higher volume of foreign aids and grants have a significant impact on agriculture output (</a:t>
            </a:r>
            <a:r>
              <a:rPr lang="en-US" dirty="0" err="1">
                <a:solidFill>
                  <a:schemeClr val="tx1"/>
                </a:solidFill>
                <a:latin typeface="Times New Roman" pitchFamily="18" charset="0"/>
                <a:cs typeface="Times New Roman" pitchFamily="18" charset="0"/>
              </a:rPr>
              <a:t>Effiong</a:t>
            </a:r>
            <a:r>
              <a:rPr lang="en-US" dirty="0">
                <a:solidFill>
                  <a:schemeClr val="tx1"/>
                </a:solidFill>
                <a:latin typeface="Times New Roman" pitchFamily="18" charset="0"/>
                <a:cs typeface="Times New Roman" pitchFamily="18" charset="0"/>
              </a:rPr>
              <a:t> &amp; Eke, 2016)</a:t>
            </a:r>
            <a:r>
              <a:rPr lang="en-US" dirty="0">
                <a:latin typeface="Times New Roman" pitchFamily="18" charset="0"/>
                <a:cs typeface="Times New Roman" pitchFamily="18" charset="0"/>
              </a:rPr>
              <a:t>. The trend of </a:t>
            </a:r>
            <a:r>
              <a:rPr lang="en-US" dirty="0" smtClean="0">
                <a:latin typeface="Times New Roman" pitchFamily="18" charset="0"/>
                <a:cs typeface="Times New Roman" pitchFamily="18" charset="0"/>
              </a:rPr>
              <a:t>official </a:t>
            </a:r>
            <a:r>
              <a:rPr lang="en-US" dirty="0">
                <a:latin typeface="Times New Roman" pitchFamily="18" charset="0"/>
                <a:cs typeface="Times New Roman" pitchFamily="18" charset="0"/>
              </a:rPr>
              <a:t>development assistance to Pakistan from 2012 to 2015 is massively increasing from 1.87 billion dollars to 3.76 billion dollars respectively (World Bank, 2016).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091472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751526"/>
            <a:ext cx="8915400" cy="3361387"/>
          </a:xfrm>
        </p:spPr>
        <p:txBody>
          <a:bodyPr/>
          <a:lstStyle/>
          <a:p>
            <a:pPr algn="just"/>
            <a:r>
              <a:rPr lang="en-US" dirty="0">
                <a:latin typeface="Times New Roman" pitchFamily="18" charset="0"/>
                <a:cs typeface="Times New Roman" pitchFamily="18" charset="0"/>
              </a:rPr>
              <a:t>This paper will contribute in the world academic literature in several ways that it produces novelty of results by examining the asymmetric impact of </a:t>
            </a:r>
            <a:r>
              <a:rPr lang="en-US" dirty="0" smtClean="0">
                <a:latin typeface="Times New Roman" pitchFamily="18" charset="0"/>
                <a:cs typeface="Times New Roman" pitchFamily="18" charset="0"/>
              </a:rPr>
              <a:t>foreign capital on </a:t>
            </a:r>
            <a:r>
              <a:rPr lang="en-US" dirty="0">
                <a:latin typeface="Times New Roman" pitchFamily="18" charset="0"/>
                <a:cs typeface="Times New Roman" pitchFamily="18" charset="0"/>
              </a:rPr>
              <a:t>agriculture growth with governance indicators in Pakistan. </a:t>
            </a:r>
            <a:r>
              <a:rPr lang="en-US" dirty="0" smtClean="0">
                <a:latin typeface="Times New Roman" pitchFamily="18" charset="0"/>
                <a:cs typeface="Times New Roman" pitchFamily="18" charset="0"/>
              </a:rPr>
              <a:t>Its </a:t>
            </a:r>
            <a:r>
              <a:rPr lang="en-US" dirty="0">
                <a:latin typeface="Times New Roman" pitchFamily="18" charset="0"/>
                <a:cs typeface="Times New Roman" pitchFamily="18" charset="0"/>
              </a:rPr>
              <a:t>findings will prove helpful for the researchers, policy makers and government officials of the country. Furthermore, it also will open the door for further research based on the findings with interactive effect of governance related to agriculture </a:t>
            </a:r>
            <a:r>
              <a:rPr lang="en-US" dirty="0" smtClean="0">
                <a:latin typeface="Times New Roman" pitchFamily="18" charset="0"/>
                <a:cs typeface="Times New Roman" pitchFamily="18" charset="0"/>
              </a:rPr>
              <a:t>sector .of world economies.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58EE1B-CCDE-46C7-BB78-7C8F9E9BCEBA}" type="slidenum">
              <a:rPr lang="en-US" smtClean="0"/>
              <a:t>5</a:t>
            </a:fld>
            <a:endParaRPr lang="en-US"/>
          </a:p>
        </p:txBody>
      </p:sp>
    </p:spTree>
    <p:extLst>
      <p:ext uri="{BB962C8B-B14F-4D97-AF65-F5344CB8AC3E}">
        <p14:creationId xmlns:p14="http://schemas.microsoft.com/office/powerpoint/2010/main" val="2272485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201003"/>
            <a:ext cx="8911687" cy="955342"/>
          </a:xfrm>
        </p:spPr>
        <p:txBody>
          <a:bodyPr>
            <a:normAutofit fontScale="90000"/>
          </a:bodyPr>
          <a:lstStyle/>
          <a:p>
            <a:r>
              <a:rPr lang="en-US" dirty="0" smtClean="0">
                <a:latin typeface="Times New Roman" panose="02020603050405020304" pitchFamily="18" charset="0"/>
                <a:cs typeface="Times New Roman" panose="02020603050405020304" pitchFamily="18" charset="0"/>
              </a:rPr>
              <a:t>Methodology and Data Sources</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79561" y="2429301"/>
            <a:ext cx="9225051" cy="4267713"/>
          </a:xfrm>
        </p:spPr>
        <p:txBody>
          <a:bodyPr/>
          <a:lstStyle/>
          <a:p>
            <a:pPr algn="just"/>
            <a:r>
              <a:rPr lang="en-US" b="1" dirty="0">
                <a:latin typeface="Times New Roman" panose="02020603050405020304" pitchFamily="18" charset="0"/>
                <a:cs typeface="Times New Roman" panose="02020603050405020304" pitchFamily="18" charset="0"/>
              </a:rPr>
              <a:t>The ARDL Approach</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An empirically </a:t>
            </a:r>
            <a:r>
              <a:rPr lang="en-US" dirty="0" smtClean="0">
                <a:latin typeface="Times New Roman" panose="02020603050405020304" pitchFamily="18" charset="0"/>
                <a:cs typeface="Times New Roman" panose="02020603050405020304" pitchFamily="18" charset="0"/>
              </a:rPr>
              <a:t>nonlinear </a:t>
            </a:r>
            <a:r>
              <a:rPr lang="en-US" dirty="0">
                <a:latin typeface="Times New Roman" panose="02020603050405020304" pitchFamily="18" charset="0"/>
                <a:cs typeface="Times New Roman" panose="02020603050405020304" pitchFamily="18" charset="0"/>
              </a:rPr>
              <a:t>autoregressive distributed lag model proposed by Shin, Yu, and Greenwood-</a:t>
            </a:r>
            <a:r>
              <a:rPr lang="en-US" dirty="0" err="1">
                <a:latin typeface="Times New Roman" panose="02020603050405020304" pitchFamily="18" charset="0"/>
                <a:cs typeface="Times New Roman" panose="02020603050405020304" pitchFamily="18" charset="0"/>
              </a:rPr>
              <a:t>Nimmo</a:t>
            </a:r>
            <a:r>
              <a:rPr lang="en-US" dirty="0">
                <a:latin typeface="Times New Roman" panose="02020603050405020304" pitchFamily="18" charset="0"/>
                <a:cs typeface="Times New Roman" panose="02020603050405020304" pitchFamily="18" charset="0"/>
              </a:rPr>
              <a:t> (2014</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 inspect the association of o</a:t>
            </a:r>
            <a:r>
              <a:rPr lang="en-US" dirty="0" smtClean="0">
                <a:latin typeface="Times New Roman" panose="02020603050405020304" pitchFamily="18" charset="0"/>
                <a:cs typeface="Times New Roman" panose="02020603050405020304" pitchFamily="18" charset="0"/>
              </a:rPr>
              <a:t>fficial </a:t>
            </a:r>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evelopment </a:t>
            </a: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ssistance and agriculture growth in Pakistan. </a:t>
            </a:r>
          </a:p>
          <a:p>
            <a:pPr marL="0" indent="0" algn="just">
              <a:buNone/>
            </a:pPr>
            <a:r>
              <a:rPr lang="en-US" dirty="0" smtClean="0">
                <a:latin typeface="Times New Roman" panose="02020603050405020304" pitchFamily="18" charset="0"/>
                <a:cs typeface="Times New Roman" panose="02020603050405020304" pitchFamily="18" charset="0"/>
              </a:rPr>
              <a:t>Data Source (WDI, 2019; ICRG 1984-2019</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FC58EE1B-CCDE-46C7-BB78-7C8F9E9BCEBA}" type="slidenum">
              <a:rPr lang="en-US" smtClean="0"/>
              <a:t>6</a:t>
            </a:fld>
            <a:endParaRPr lang="en-US"/>
          </a:p>
        </p:txBody>
      </p:sp>
    </p:spTree>
    <p:extLst>
      <p:ext uri="{BB962C8B-B14F-4D97-AF65-F5344CB8AC3E}">
        <p14:creationId xmlns:p14="http://schemas.microsoft.com/office/powerpoint/2010/main" val="32664188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F</a:t>
            </a:r>
            <a:r>
              <a:rPr lang="en-US" dirty="0" smtClean="0">
                <a:latin typeface="Times New Roman" pitchFamily="18" charset="0"/>
                <a:cs typeface="Times New Roman" pitchFamily="18" charset="0"/>
              </a:rPr>
              <a:t>indings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589212" y="1455313"/>
            <a:ext cx="8915400" cy="4455909"/>
          </a:xfrm>
        </p:spPr>
        <p:txBody>
          <a:bodyPr/>
          <a:lstStyle/>
          <a:p>
            <a:pPr algn="just"/>
            <a:r>
              <a:rPr lang="en-US" dirty="0">
                <a:latin typeface="Times New Roman" pitchFamily="18" charset="0"/>
                <a:cs typeface="Times New Roman" pitchFamily="18" charset="0"/>
              </a:rPr>
              <a:t>The nonlinear ARDL results indicate that </a:t>
            </a:r>
            <a:r>
              <a:rPr lang="en-US" dirty="0" smtClean="0">
                <a:latin typeface="Times New Roman" pitchFamily="18" charset="0"/>
                <a:cs typeface="Times New Roman" pitchFamily="18" charset="0"/>
              </a:rPr>
              <a:t>foreign capital effect </a:t>
            </a:r>
            <a:r>
              <a:rPr lang="en-US" dirty="0">
                <a:latin typeface="Times New Roman" pitchFamily="18" charset="0"/>
                <a:cs typeface="Times New Roman" pitchFamily="18" charset="0"/>
              </a:rPr>
              <a:t>agriculture growth asymmetrically. We also analyses the moderating effect of control of corruption and political stability on agriculture growth relationship found that interacting effect of control of corruption significant positive effect on agriculture growth both in short and long run. While individual effect of corruption is significant negative effect on growth. The interacting effect of political stability individually and jointly have found statistically insignificant. The results of  control variables Inflation and population growth have statistically in significant in the long run while in the short run population growth has significantly positively effect on agriculture sector growth.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FC58EE1B-CCDE-46C7-BB78-7C8F9E9BCEBA}" type="slidenum">
              <a:rPr lang="en-US" smtClean="0"/>
              <a:t>7</a:t>
            </a:fld>
            <a:endParaRPr lang="en-US"/>
          </a:p>
        </p:txBody>
      </p:sp>
    </p:spTree>
    <p:extLst>
      <p:ext uri="{BB962C8B-B14F-4D97-AF65-F5344CB8AC3E}">
        <p14:creationId xmlns:p14="http://schemas.microsoft.com/office/powerpoint/2010/main" val="2046138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709684"/>
            <a:ext cx="5157787" cy="893874"/>
          </a:xfrm>
        </p:spPr>
        <p:txBody>
          <a:bodyPr/>
          <a:lstStyle/>
          <a:p>
            <a:r>
              <a:rPr lang="en-US" dirty="0" smtClean="0">
                <a:latin typeface="Times New Roman" panose="02020603050405020304" pitchFamily="18" charset="0"/>
                <a:cs typeface="Times New Roman" panose="02020603050405020304" pitchFamily="18" charset="0"/>
              </a:rPr>
              <a:t>Conclusion</a:t>
            </a:r>
            <a:endParaRPr lang="en-US" dirty="0"/>
          </a:p>
        </p:txBody>
      </p:sp>
      <p:sp>
        <p:nvSpPr>
          <p:cNvPr id="4" name="Content Placeholder 3"/>
          <p:cNvSpPr>
            <a:spLocks noGrp="1"/>
          </p:cNvSpPr>
          <p:nvPr>
            <p:ph sz="half" idx="2"/>
          </p:nvPr>
        </p:nvSpPr>
        <p:spPr>
          <a:xfrm>
            <a:off x="839788" y="1740728"/>
            <a:ext cx="5157787" cy="4904187"/>
          </a:xfrm>
        </p:spPr>
        <p:txBody>
          <a:bodyPr>
            <a:normAutofit/>
          </a:bodyPr>
          <a:lstStyle/>
          <a:p>
            <a:pPr algn="just"/>
            <a:r>
              <a:rPr lang="en-US" dirty="0">
                <a:latin typeface="Times New Roman" panose="02020603050405020304" pitchFamily="18" charset="0"/>
                <a:cs typeface="Times New Roman" panose="02020603050405020304" pitchFamily="18" charset="0"/>
              </a:rPr>
              <a:t>The results of the contemporary research can provide a fruitful guidance to the policy makers of Pakistan and developing Asian countries regarding policies in general and specific country about entry mode of foreign capital inflows.</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sz="quarter" idx="4"/>
          </p:nvPr>
        </p:nvSpPr>
        <p:spPr>
          <a:xfrm>
            <a:off x="6172200" y="1705971"/>
            <a:ext cx="5183188" cy="1146412"/>
          </a:xfrm>
        </p:spPr>
        <p:txBody>
          <a:bodyPr>
            <a:normAutofit/>
          </a:bodyPr>
          <a:lstStyle/>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FC58EE1B-CCDE-46C7-BB78-7C8F9E9BCEBA}" type="slidenum">
              <a:rPr lang="en-US" smtClean="0"/>
              <a:t>8</a:t>
            </a:fld>
            <a:endParaRPr lang="en-US"/>
          </a:p>
        </p:txBody>
      </p:sp>
    </p:spTree>
    <p:extLst>
      <p:ext uri="{BB962C8B-B14F-4D97-AF65-F5344CB8AC3E}">
        <p14:creationId xmlns:p14="http://schemas.microsoft.com/office/powerpoint/2010/main" val="193747877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r"/>
            <a:r>
              <a:rPr lang="en-US" dirty="0" smtClean="0">
                <a:latin typeface="Times New Roman" panose="02020603050405020304" pitchFamily="18" charset="0"/>
                <a:cs typeface="Times New Roman" panose="02020603050405020304" pitchFamily="18" charset="0"/>
              </a:rPr>
              <a:t>Thanks…</a:t>
            </a:r>
            <a:endParaRPr lang="en-US"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FC58EE1B-CCDE-46C7-BB78-7C8F9E9BCEBA}" type="slidenum">
              <a:rPr lang="en-US" smtClean="0"/>
              <a:t>9</a:t>
            </a:fld>
            <a:endParaRPr lang="en-US"/>
          </a:p>
        </p:txBody>
      </p:sp>
    </p:spTree>
    <p:extLst>
      <p:ext uri="{BB962C8B-B14F-4D97-AF65-F5344CB8AC3E}">
        <p14:creationId xmlns:p14="http://schemas.microsoft.com/office/powerpoint/2010/main" val="3641168947"/>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1879</TotalTime>
  <Words>591</Words>
  <Application>Microsoft Office PowerPoint</Application>
  <PresentationFormat>Custom</PresentationFormat>
  <Paragraphs>38</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Wisp</vt:lpstr>
      <vt:lpstr>PowerPoint Presentation</vt:lpstr>
      <vt:lpstr>The Impact of Foreign Capital on  Agriculture Growth in the Presence of Governance: A Nonlinear ARDL Approach for Pakistan Perspective</vt:lpstr>
      <vt:lpstr>INTRODUCTION</vt:lpstr>
      <vt:lpstr>PowerPoint Presentation</vt:lpstr>
      <vt:lpstr>PowerPoint Presentation</vt:lpstr>
      <vt:lpstr>Methodology and Data Sources  </vt:lpstr>
      <vt:lpstr>Findings</vt:lpstr>
      <vt:lpstr>PowerPoint Presentation</vt:lpstr>
      <vt:lpstr>Thanks…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CAPITAL INFLOWS AND SECTORAL GROWTH IN THE PRESENCE OF GOVERNANCE: EVIDENCE FROM SELECTED SIX ASIAN COUNTRIES</dc:title>
  <dc:creator>Windows User</dc:creator>
  <cp:lastModifiedBy>computer world</cp:lastModifiedBy>
  <cp:revision>112</cp:revision>
  <dcterms:created xsi:type="dcterms:W3CDTF">2019-11-22T07:05:42Z</dcterms:created>
  <dcterms:modified xsi:type="dcterms:W3CDTF">2022-02-22T16:13:39Z</dcterms:modified>
</cp:coreProperties>
</file>