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376" r:id="rId4"/>
    <p:sldId id="377" r:id="rId5"/>
    <p:sldId id="260" r:id="rId6"/>
    <p:sldId id="369" r:id="rId7"/>
    <p:sldId id="370" r:id="rId8"/>
    <p:sldId id="372" r:id="rId9"/>
    <p:sldId id="263" r:id="rId10"/>
    <p:sldId id="375" r:id="rId11"/>
    <p:sldId id="264" r:id="rId12"/>
    <p:sldId id="265" r:id="rId13"/>
    <p:sldId id="266" r:id="rId14"/>
    <p:sldId id="271"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DD"/>
    <a:srgbClr val="AA72D4"/>
    <a:srgbClr val="8D42C6"/>
    <a:srgbClr val="9C5BCD"/>
    <a:srgbClr val="222A35"/>
    <a:srgbClr val="9BBB58"/>
    <a:srgbClr val="297FB8"/>
    <a:srgbClr val="16A086"/>
    <a:srgbClr val="F39C11"/>
    <a:srgbClr val="C1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0" autoAdjust="0"/>
    <p:restoredTop sz="94660"/>
  </p:normalViewPr>
  <p:slideViewPr>
    <p:cSldViewPr snapToGrid="0">
      <p:cViewPr varScale="1">
        <p:scale>
          <a:sx n="70" d="100"/>
          <a:sy n="70" d="100"/>
        </p:scale>
        <p:origin x="6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234397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261901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23290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110039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137428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19803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389307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423849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341375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194788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162FC5E-D5AF-4D07-9FBC-7E3824851F9E}" type="datetimeFigureOut">
              <a:rPr lang="es-ES" smtClean="0"/>
              <a:t>08/02/2022</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F6F5C631-4678-4CD5-9176-4470F9C2BF62}" type="slidenum">
              <a:rPr lang="es-ES" smtClean="0"/>
              <a:t>‹#›</a:t>
            </a:fld>
            <a:endParaRPr lang="es-ES" dirty="0"/>
          </a:p>
        </p:txBody>
      </p:sp>
    </p:spTree>
    <p:extLst>
      <p:ext uri="{BB962C8B-B14F-4D97-AF65-F5344CB8AC3E}">
        <p14:creationId xmlns:p14="http://schemas.microsoft.com/office/powerpoint/2010/main" val="183428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2FC5E-D5AF-4D07-9FBC-7E3824851F9E}" type="datetimeFigureOut">
              <a:rPr lang="es-ES" smtClean="0"/>
              <a:t>08/02/2022</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C631-4678-4CD5-9176-4470F9C2BF62}" type="slidenum">
              <a:rPr lang="es-ES" smtClean="0"/>
              <a:t>‹#›</a:t>
            </a:fld>
            <a:endParaRPr lang="es-ES" dirty="0"/>
          </a:p>
        </p:txBody>
      </p:sp>
    </p:spTree>
    <p:extLst>
      <p:ext uri="{BB962C8B-B14F-4D97-AF65-F5344CB8AC3E}">
        <p14:creationId xmlns:p14="http://schemas.microsoft.com/office/powerpoint/2010/main" val="92850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5400"/>
            <a:ext cx="12211050" cy="6883400"/>
          </a:xfrm>
          <a:prstGeom prst="rect">
            <a:avLst/>
          </a:prstGeom>
          <a:solidFill>
            <a:srgbClr val="222A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Grupo 2"/>
          <p:cNvGrpSpPr/>
          <p:nvPr/>
        </p:nvGrpSpPr>
        <p:grpSpPr>
          <a:xfrm>
            <a:off x="4495241" y="2371030"/>
            <a:ext cx="3201517" cy="2115941"/>
            <a:chOff x="4504765" y="774700"/>
            <a:chExt cx="3201517" cy="2115941"/>
          </a:xfrm>
        </p:grpSpPr>
        <p:grpSp>
          <p:nvGrpSpPr>
            <p:cNvPr id="25" name="Group 95"/>
            <p:cNvGrpSpPr/>
            <p:nvPr/>
          </p:nvGrpSpPr>
          <p:grpSpPr>
            <a:xfrm>
              <a:off x="5451449" y="774700"/>
              <a:ext cx="1308152" cy="1311688"/>
              <a:chOff x="5327650" y="1978025"/>
              <a:chExt cx="1762125" cy="1766888"/>
            </a:xfrm>
          </p:grpSpPr>
          <p:sp>
            <p:nvSpPr>
              <p:cNvPr id="26" name="Freeform 5"/>
              <p:cNvSpPr>
                <a:spLocks noEditPoints="1"/>
              </p:cNvSpPr>
              <p:nvPr/>
            </p:nvSpPr>
            <p:spPr bwMode="auto">
              <a:xfrm>
                <a:off x="5327650" y="1978025"/>
                <a:ext cx="1762125" cy="1766888"/>
              </a:xfrm>
              <a:custGeom>
                <a:avLst/>
                <a:gdLst>
                  <a:gd name="T0" fmla="*/ 234 w 467"/>
                  <a:gd name="T1" fmla="*/ 0 h 468"/>
                  <a:gd name="T2" fmla="*/ 0 w 467"/>
                  <a:gd name="T3" fmla="*/ 234 h 468"/>
                  <a:gd name="T4" fmla="*/ 234 w 467"/>
                  <a:gd name="T5" fmla="*/ 468 h 468"/>
                  <a:gd name="T6" fmla="*/ 467 w 467"/>
                  <a:gd name="T7" fmla="*/ 234 h 468"/>
                  <a:gd name="T8" fmla="*/ 234 w 467"/>
                  <a:gd name="T9" fmla="*/ 0 h 468"/>
                  <a:gd name="T10" fmla="*/ 234 w 467"/>
                  <a:gd name="T11" fmla="*/ 454 h 468"/>
                  <a:gd name="T12" fmla="*/ 14 w 467"/>
                  <a:gd name="T13" fmla="*/ 234 h 468"/>
                  <a:gd name="T14" fmla="*/ 234 w 467"/>
                  <a:gd name="T15" fmla="*/ 15 h 468"/>
                  <a:gd name="T16" fmla="*/ 453 w 467"/>
                  <a:gd name="T17" fmla="*/ 234 h 468"/>
                  <a:gd name="T18" fmla="*/ 234 w 467"/>
                  <a:gd name="T19" fmla="*/ 45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468">
                    <a:moveTo>
                      <a:pt x="234" y="0"/>
                    </a:moveTo>
                    <a:cubicBezTo>
                      <a:pt x="105" y="0"/>
                      <a:pt x="0" y="105"/>
                      <a:pt x="0" y="234"/>
                    </a:cubicBezTo>
                    <a:cubicBezTo>
                      <a:pt x="0" y="363"/>
                      <a:pt x="105" y="468"/>
                      <a:pt x="234" y="468"/>
                    </a:cubicBezTo>
                    <a:cubicBezTo>
                      <a:pt x="362" y="468"/>
                      <a:pt x="467" y="363"/>
                      <a:pt x="467" y="234"/>
                    </a:cubicBezTo>
                    <a:cubicBezTo>
                      <a:pt x="467" y="105"/>
                      <a:pt x="362" y="0"/>
                      <a:pt x="234" y="0"/>
                    </a:cubicBezTo>
                    <a:close/>
                    <a:moveTo>
                      <a:pt x="234" y="454"/>
                    </a:moveTo>
                    <a:cubicBezTo>
                      <a:pt x="113" y="454"/>
                      <a:pt x="14" y="355"/>
                      <a:pt x="14" y="234"/>
                    </a:cubicBezTo>
                    <a:cubicBezTo>
                      <a:pt x="14" y="113"/>
                      <a:pt x="113" y="15"/>
                      <a:pt x="234" y="15"/>
                    </a:cubicBezTo>
                    <a:cubicBezTo>
                      <a:pt x="354" y="15"/>
                      <a:pt x="453" y="113"/>
                      <a:pt x="453" y="234"/>
                    </a:cubicBezTo>
                    <a:cubicBezTo>
                      <a:pt x="453" y="355"/>
                      <a:pt x="354" y="454"/>
                      <a:pt x="234" y="4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Rectangle 6"/>
              <p:cNvSpPr>
                <a:spLocks noChangeArrowheads="1"/>
              </p:cNvSpPr>
              <p:nvPr/>
            </p:nvSpPr>
            <p:spPr bwMode="auto">
              <a:xfrm>
                <a:off x="5743575" y="3336925"/>
                <a:ext cx="931863" cy="381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Rectangle 7"/>
              <p:cNvSpPr>
                <a:spLocks noChangeArrowheads="1"/>
              </p:cNvSpPr>
              <p:nvPr/>
            </p:nvSpPr>
            <p:spPr bwMode="auto">
              <a:xfrm>
                <a:off x="6508750" y="2522538"/>
                <a:ext cx="166688" cy="8143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Rectangle 8"/>
              <p:cNvSpPr>
                <a:spLocks noChangeArrowheads="1"/>
              </p:cNvSpPr>
              <p:nvPr/>
            </p:nvSpPr>
            <p:spPr bwMode="auto">
              <a:xfrm>
                <a:off x="6316663" y="2827338"/>
                <a:ext cx="165100" cy="509588"/>
              </a:xfrm>
              <a:prstGeom prst="rect">
                <a:avLst/>
              </a:prstGeom>
              <a:solidFill>
                <a:schemeClr val="bg1">
                  <a:alpha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Rectangle 9"/>
              <p:cNvSpPr>
                <a:spLocks noChangeArrowheads="1"/>
              </p:cNvSpPr>
              <p:nvPr/>
            </p:nvSpPr>
            <p:spPr bwMode="auto">
              <a:xfrm>
                <a:off x="6127750" y="3001963"/>
                <a:ext cx="161925" cy="334963"/>
              </a:xfrm>
              <a:prstGeom prst="rect">
                <a:avLst/>
              </a:prstGeom>
              <a:solidFill>
                <a:schemeClr val="bg1">
                  <a:alpha val="6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Rectangle 10"/>
              <p:cNvSpPr>
                <a:spLocks noChangeArrowheads="1"/>
              </p:cNvSpPr>
              <p:nvPr/>
            </p:nvSpPr>
            <p:spPr bwMode="auto">
              <a:xfrm>
                <a:off x="5935663" y="2843213"/>
                <a:ext cx="165100" cy="493713"/>
              </a:xfrm>
              <a:prstGeom prst="rect">
                <a:avLst/>
              </a:prstGeom>
              <a:solidFill>
                <a:schemeClr val="bg1">
                  <a:alpha val="4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Rectangle 11"/>
              <p:cNvSpPr>
                <a:spLocks noChangeArrowheads="1"/>
              </p:cNvSpPr>
              <p:nvPr/>
            </p:nvSpPr>
            <p:spPr bwMode="auto">
              <a:xfrm>
                <a:off x="5743575" y="2982913"/>
                <a:ext cx="165100" cy="354013"/>
              </a:xfrm>
              <a:prstGeom prst="rect">
                <a:avLst/>
              </a:prstGeom>
              <a:solidFill>
                <a:schemeClr val="bg1">
                  <a:alpha val="2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107"/>
              <p:cNvSpPr>
                <a:spLocks/>
              </p:cNvSpPr>
              <p:nvPr/>
            </p:nvSpPr>
            <p:spPr bwMode="auto">
              <a:xfrm>
                <a:off x="5743575" y="2303463"/>
                <a:ext cx="885825" cy="592137"/>
              </a:xfrm>
              <a:custGeom>
                <a:avLst/>
                <a:gdLst>
                  <a:gd name="connsiteX0" fmla="*/ 885825 w 885825"/>
                  <a:gd name="connsiteY0" fmla="*/ 0 h 592137"/>
                  <a:gd name="connsiteX1" fmla="*/ 871538 w 885825"/>
                  <a:gd name="connsiteY1" fmla="*/ 123825 h 592137"/>
                  <a:gd name="connsiteX2" fmla="*/ 831102 w 885825"/>
                  <a:gd name="connsiteY2" fmla="*/ 87492 h 592137"/>
                  <a:gd name="connsiteX3" fmla="*/ 466725 w 885825"/>
                  <a:gd name="connsiteY3" fmla="*/ 490537 h 592137"/>
                  <a:gd name="connsiteX4" fmla="*/ 460375 w 885825"/>
                  <a:gd name="connsiteY4" fmla="*/ 501650 h 592137"/>
                  <a:gd name="connsiteX5" fmla="*/ 449263 w 885825"/>
                  <a:gd name="connsiteY5" fmla="*/ 493712 h 592137"/>
                  <a:gd name="connsiteX6" fmla="*/ 263525 w 885825"/>
                  <a:gd name="connsiteY6" fmla="*/ 425450 h 592137"/>
                  <a:gd name="connsiteX7" fmla="*/ 22225 w 885825"/>
                  <a:gd name="connsiteY7" fmla="*/ 592137 h 592137"/>
                  <a:gd name="connsiteX8" fmla="*/ 0 w 885825"/>
                  <a:gd name="connsiteY8" fmla="*/ 561975 h 592137"/>
                  <a:gd name="connsiteX9" fmla="*/ 252412 w 885825"/>
                  <a:gd name="connsiteY9" fmla="*/ 392112 h 592137"/>
                  <a:gd name="connsiteX10" fmla="*/ 260350 w 885825"/>
                  <a:gd name="connsiteY10" fmla="*/ 384175 h 592137"/>
                  <a:gd name="connsiteX11" fmla="*/ 266700 w 885825"/>
                  <a:gd name="connsiteY11" fmla="*/ 388937 h 592137"/>
                  <a:gd name="connsiteX12" fmla="*/ 449263 w 885825"/>
                  <a:gd name="connsiteY12" fmla="*/ 455612 h 592137"/>
                  <a:gd name="connsiteX13" fmla="*/ 804315 w 885825"/>
                  <a:gd name="connsiteY13" fmla="*/ 63422 h 592137"/>
                  <a:gd name="connsiteX14" fmla="*/ 762000 w 885825"/>
                  <a:gd name="connsiteY14" fmla="*/ 25400 h 59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5" h="592137">
                    <a:moveTo>
                      <a:pt x="885825" y="0"/>
                    </a:moveTo>
                    <a:lnTo>
                      <a:pt x="871538" y="123825"/>
                    </a:lnTo>
                    <a:lnTo>
                      <a:pt x="831102" y="87492"/>
                    </a:lnTo>
                    <a:lnTo>
                      <a:pt x="466725" y="490537"/>
                    </a:lnTo>
                    <a:lnTo>
                      <a:pt x="460375" y="501650"/>
                    </a:lnTo>
                    <a:lnTo>
                      <a:pt x="449263" y="493712"/>
                    </a:lnTo>
                    <a:lnTo>
                      <a:pt x="263525" y="425450"/>
                    </a:lnTo>
                    <a:lnTo>
                      <a:pt x="22225" y="592137"/>
                    </a:lnTo>
                    <a:lnTo>
                      <a:pt x="0" y="561975"/>
                    </a:lnTo>
                    <a:lnTo>
                      <a:pt x="252412" y="392112"/>
                    </a:lnTo>
                    <a:lnTo>
                      <a:pt x="260350" y="384175"/>
                    </a:lnTo>
                    <a:lnTo>
                      <a:pt x="266700" y="388937"/>
                    </a:lnTo>
                    <a:lnTo>
                      <a:pt x="449263" y="455612"/>
                    </a:lnTo>
                    <a:lnTo>
                      <a:pt x="804315" y="63422"/>
                    </a:lnTo>
                    <a:lnTo>
                      <a:pt x="762000" y="25400"/>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id-ID"/>
              </a:p>
            </p:txBody>
          </p:sp>
        </p:grpSp>
        <p:sp>
          <p:nvSpPr>
            <p:cNvPr id="35" name="CuadroTexto 34"/>
            <p:cNvSpPr txBox="1"/>
            <p:nvPr/>
          </p:nvSpPr>
          <p:spPr>
            <a:xfrm>
              <a:off x="5567204" y="2165349"/>
              <a:ext cx="1076641" cy="461665"/>
            </a:xfrm>
            <a:prstGeom prst="rect">
              <a:avLst/>
            </a:prstGeom>
            <a:noFill/>
          </p:spPr>
          <p:txBody>
            <a:bodyPr wrap="none" rtlCol="0">
              <a:spAutoFit/>
            </a:bodyPr>
            <a:lstStyle/>
            <a:p>
              <a:pPr algn="ctr"/>
              <a:r>
                <a:rPr lang="es-ES" sz="2400" b="1" dirty="0" smtClean="0">
                  <a:solidFill>
                    <a:schemeClr val="bg1"/>
                  </a:solidFill>
                  <a:latin typeface="Raleway" panose="020B0003030101060003" pitchFamily="34" charset="0"/>
                </a:rPr>
                <a:t>FLOW</a:t>
              </a:r>
              <a:endParaRPr lang="es-ES" sz="2400" b="1" dirty="0">
                <a:solidFill>
                  <a:schemeClr val="bg1"/>
                </a:solidFill>
                <a:latin typeface="Raleway" panose="020B0003030101060003" pitchFamily="34" charset="0"/>
              </a:endParaRPr>
            </a:p>
          </p:txBody>
        </p:sp>
        <p:sp>
          <p:nvSpPr>
            <p:cNvPr id="2" name="CuadroTexto 1"/>
            <p:cNvSpPr txBox="1"/>
            <p:nvPr/>
          </p:nvSpPr>
          <p:spPr>
            <a:xfrm>
              <a:off x="4504765" y="2521309"/>
              <a:ext cx="3201517" cy="369332"/>
            </a:xfrm>
            <a:prstGeom prst="rect">
              <a:avLst/>
            </a:prstGeom>
            <a:noFill/>
          </p:spPr>
          <p:txBody>
            <a:bodyPr wrap="none" rtlCol="0">
              <a:spAutoFit/>
            </a:bodyPr>
            <a:lstStyle/>
            <a:p>
              <a:pPr algn="ctr"/>
              <a:r>
                <a:rPr lang="es-ES" dirty="0" smtClean="0">
                  <a:solidFill>
                    <a:schemeClr val="bg1"/>
                  </a:solidFill>
                  <a:latin typeface="Raleway" panose="020B0003030101060003" pitchFamily="34" charset="0"/>
                </a:rPr>
                <a:t>Lorem Ipsum Dolor Sit Amet</a:t>
              </a:r>
              <a:endParaRPr lang="es-ES" dirty="0">
                <a:solidFill>
                  <a:schemeClr val="bg1"/>
                </a:solidFill>
                <a:latin typeface="Raleway" panose="020B0003030101060003" pitchFamily="34" charset="0"/>
              </a:endParaRPr>
            </a:p>
          </p:txBody>
        </p:sp>
      </p:grpSp>
      <p:grpSp>
        <p:nvGrpSpPr>
          <p:cNvPr id="16" name="Grupo 15"/>
          <p:cNvGrpSpPr/>
          <p:nvPr/>
        </p:nvGrpSpPr>
        <p:grpSpPr>
          <a:xfrm>
            <a:off x="5008034" y="4563958"/>
            <a:ext cx="2175932" cy="0"/>
            <a:chOff x="5008034" y="4182643"/>
            <a:chExt cx="2175932" cy="0"/>
          </a:xfrm>
        </p:grpSpPr>
        <p:cxnSp>
          <p:nvCxnSpPr>
            <p:cNvPr id="17" name="Conector recto 16"/>
            <p:cNvCxnSpPr/>
            <p:nvPr/>
          </p:nvCxnSpPr>
          <p:spPr>
            <a:xfrm>
              <a:off x="5008034" y="4182643"/>
              <a:ext cx="543983" cy="0"/>
            </a:xfrm>
            <a:prstGeom prst="line">
              <a:avLst/>
            </a:prstGeom>
            <a:ln w="2540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552017" y="4182643"/>
              <a:ext cx="543983" cy="0"/>
            </a:xfrm>
            <a:prstGeom prst="line">
              <a:avLst/>
            </a:prstGeom>
            <a:ln w="25400">
              <a:solidFill>
                <a:srgbClr val="AA72D4"/>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096000" y="4182643"/>
              <a:ext cx="543983" cy="0"/>
            </a:xfrm>
            <a:prstGeom prst="line">
              <a:avLst/>
            </a:prstGeom>
            <a:ln w="25400">
              <a:solidFill>
                <a:srgbClr val="9C5BCD"/>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639983" y="4182643"/>
              <a:ext cx="543983" cy="0"/>
            </a:xfrm>
            <a:prstGeom prst="line">
              <a:avLst/>
            </a:prstGeom>
            <a:ln w="25400">
              <a:solidFill>
                <a:srgbClr val="8D42C6"/>
              </a:solidFill>
            </a:ln>
          </p:spPr>
          <p:style>
            <a:lnRef idx="1">
              <a:schemeClr val="accent1"/>
            </a:lnRef>
            <a:fillRef idx="0">
              <a:schemeClr val="accent1"/>
            </a:fillRef>
            <a:effectRef idx="0">
              <a:schemeClr val="accent1"/>
            </a:effectRef>
            <a:fontRef idx="minor">
              <a:schemeClr val="tx1"/>
            </a:fontRef>
          </p:style>
        </p:cxnSp>
      </p:gr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7" r="107"/>
          <a:stretch>
            <a:fillRect/>
          </a:stretch>
        </p:blipFill>
        <p:spPr>
          <a:xfrm>
            <a:off x="0" y="-25400"/>
            <a:ext cx="12211050" cy="6883400"/>
          </a:xfrm>
        </p:spPr>
      </p:pic>
      <p:sp>
        <p:nvSpPr>
          <p:cNvPr id="7" name="TextBox 6"/>
          <p:cNvSpPr txBox="1"/>
          <p:nvPr/>
        </p:nvSpPr>
        <p:spPr>
          <a:xfrm>
            <a:off x="614149" y="5158854"/>
            <a:ext cx="11013744" cy="892552"/>
          </a:xfrm>
          <a:prstGeom prst="rect">
            <a:avLst/>
          </a:prstGeom>
          <a:noFill/>
        </p:spPr>
        <p:txBody>
          <a:bodyPr wrap="square" rtlCol="0">
            <a:spAutoFit/>
          </a:bodyPr>
          <a:lstStyle/>
          <a:p>
            <a:pPr algn="r"/>
            <a:r>
              <a:rPr lang="en-ID" sz="2800" dirty="0" smtClean="0"/>
              <a:t>Micro Islamic Social Capital for Micro  Entrepreneur: An ABCD Method</a:t>
            </a:r>
          </a:p>
          <a:p>
            <a:pPr algn="r"/>
            <a:r>
              <a:rPr lang="en-ID" sz="2400" b="1" dirty="0" smtClean="0"/>
              <a:t>by. </a:t>
            </a:r>
            <a:r>
              <a:rPr lang="en-ID" sz="2400" b="1" dirty="0" err="1" smtClean="0"/>
              <a:t>Yuli</a:t>
            </a:r>
            <a:r>
              <a:rPr lang="en-ID" sz="2400" b="1" dirty="0" smtClean="0"/>
              <a:t> </a:t>
            </a:r>
            <a:r>
              <a:rPr lang="en-ID" sz="2400" b="1" dirty="0" err="1" smtClean="0"/>
              <a:t>Utami</a:t>
            </a:r>
            <a:endParaRPr lang="en-ID" sz="2400" b="1" dirty="0"/>
          </a:p>
        </p:txBody>
      </p:sp>
    </p:spTree>
    <p:extLst>
      <p:ext uri="{BB962C8B-B14F-4D97-AF65-F5344CB8AC3E}">
        <p14:creationId xmlns:p14="http://schemas.microsoft.com/office/powerpoint/2010/main" val="2479101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712478" y="6011837"/>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ángulo redondeado 7"/>
          <p:cNvSpPr/>
          <p:nvPr/>
        </p:nvSpPr>
        <p:spPr>
          <a:xfrm>
            <a:off x="5197852" y="2968145"/>
            <a:ext cx="6127152" cy="3745099"/>
          </a:xfrm>
          <a:prstGeom prst="roundRect">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uadroTexto 14"/>
          <p:cNvSpPr txBox="1"/>
          <p:nvPr/>
        </p:nvSpPr>
        <p:spPr>
          <a:xfrm>
            <a:off x="10003913" y="2482579"/>
            <a:ext cx="14142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8D42C6"/>
                </a:solidFill>
                <a:effectLst/>
                <a:uLnTx/>
                <a:uFillTx/>
                <a:latin typeface="Roboto Condensed" panose="02000000000000000000" pitchFamily="2" charset="0"/>
                <a:ea typeface="Roboto Condensed" panose="02000000000000000000" pitchFamily="2" charset="0"/>
                <a:cs typeface="+mn-cs"/>
              </a:rPr>
              <a:t>PRODUCT C</a:t>
            </a:r>
            <a:endParaRPr kumimoji="0" lang="es-ES" sz="1800" b="1" i="0" u="none" strike="noStrike" kern="1200" cap="none" spc="0" normalizeH="0" baseline="0" noProof="0" dirty="0">
              <a:ln>
                <a:noFill/>
              </a:ln>
              <a:solidFill>
                <a:srgbClr val="8D42C6"/>
              </a:solidFill>
              <a:effectLst/>
              <a:uLnTx/>
              <a:uFillTx/>
              <a:latin typeface="Roboto Condensed" panose="02000000000000000000" pitchFamily="2" charset="0"/>
              <a:ea typeface="Roboto Condensed" panose="02000000000000000000" pitchFamily="2" charset="0"/>
              <a:cs typeface="+mn-cs"/>
            </a:endParaRPr>
          </a:p>
        </p:txBody>
      </p:sp>
      <p:sp>
        <p:nvSpPr>
          <p:cNvPr id="31" name="Rectángulo redondeado 30"/>
          <p:cNvSpPr/>
          <p:nvPr/>
        </p:nvSpPr>
        <p:spPr>
          <a:xfrm>
            <a:off x="5339662" y="3060750"/>
            <a:ext cx="5823382" cy="352011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40"/>
          <p:cNvSpPr txBox="1"/>
          <p:nvPr/>
        </p:nvSpPr>
        <p:spPr>
          <a:xfrm>
            <a:off x="606284" y="516011"/>
            <a:ext cx="4778377" cy="461665"/>
          </a:xfrm>
          <a:prstGeom prst="rect">
            <a:avLst/>
          </a:prstGeom>
          <a:noFill/>
        </p:spPr>
        <p:txBody>
          <a:bodyPr wrap="square" rtlCol="0">
            <a:spAutoFit/>
          </a:bodyPr>
          <a:lstStyle/>
          <a:p>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Finding</a:t>
            </a:r>
            <a:r>
              <a:rPr lang="es-ES" sz="2400" b="1" dirty="0">
                <a:solidFill>
                  <a:schemeClr val="bg1">
                    <a:lumMod val="95000"/>
                  </a:schemeClr>
                </a:solidFill>
                <a:latin typeface="Roboto Condensed" panose="02000000000000000000" pitchFamily="2" charset="0"/>
                <a:ea typeface="Roboto Condensed" panose="02000000000000000000" pitchFamily="2" charset="0"/>
              </a:rPr>
              <a:t>: </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1</a:t>
            </a:r>
            <a:r>
              <a:rPr lang="es-ES" sz="2400" b="1" baseline="30000" dirty="0" smtClean="0">
                <a:solidFill>
                  <a:schemeClr val="bg1">
                    <a:lumMod val="95000"/>
                  </a:schemeClr>
                </a:solidFill>
                <a:latin typeface="Roboto Condensed" panose="02000000000000000000" pitchFamily="2" charset="0"/>
                <a:ea typeface="Roboto Condensed" panose="02000000000000000000" pitchFamily="2" charset="0"/>
              </a:rPr>
              <a:t>st </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Micro Social Capital</a:t>
            </a:r>
            <a:endParaRPr lang="es-ES" sz="2400" b="1" dirty="0">
              <a:solidFill>
                <a:schemeClr val="bg1">
                  <a:lumMod val="95000"/>
                </a:schemeClr>
              </a:solidFill>
              <a:latin typeface="Roboto Condensed" panose="02000000000000000000" pitchFamily="2" charset="0"/>
              <a:ea typeface="Roboto Condensed" panose="02000000000000000000" pitchFamily="2" charset="0"/>
            </a:endParaRPr>
          </a:p>
        </p:txBody>
      </p:sp>
      <p:sp>
        <p:nvSpPr>
          <p:cNvPr id="37" name="CuadroTexto 41"/>
          <p:cNvSpPr txBox="1"/>
          <p:nvPr/>
        </p:nvSpPr>
        <p:spPr>
          <a:xfrm>
            <a:off x="606285" y="1121280"/>
            <a:ext cx="10556759" cy="369332"/>
          </a:xfrm>
          <a:prstGeom prst="rect">
            <a:avLst/>
          </a:prstGeom>
          <a:noFill/>
        </p:spPr>
        <p:txBody>
          <a:bodyPr wrap="square" rtlCol="0">
            <a:spAutoFit/>
          </a:bodyPr>
          <a:lstStyle/>
          <a:p>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2) The savings </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from the sale of household </a:t>
            </a:r>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group of herbal plantations are </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used as </a:t>
            </a:r>
            <a:r>
              <a:rPr lang="en-US"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cash </a:t>
            </a:r>
            <a:r>
              <a:rPr lang="en-US" b="1" dirty="0" err="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waqf</a:t>
            </a:r>
            <a:r>
              <a:rPr lang="en-US"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for an eternal </a:t>
            </a:r>
            <a:r>
              <a:rPr lang="en-US" b="1" dirty="0" smtClean="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equity capital</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a:t>
            </a:r>
            <a:endParaRPr lang="es-ES" sz="1400" dirty="0">
              <a:solidFill>
                <a:schemeClr val="bg1">
                  <a:lumMod val="95000"/>
                </a:schemeClr>
              </a:solidFill>
              <a:latin typeface="Raleway" panose="020B0003030101060003" pitchFamily="34" charset="0"/>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662" y="3524049"/>
            <a:ext cx="5851753" cy="2633289"/>
          </a:xfrm>
          <a:prstGeom prst="rect">
            <a:avLst/>
          </a:prstGeom>
        </p:spPr>
      </p:pic>
      <p:sp>
        <p:nvSpPr>
          <p:cNvPr id="38" name="Rectángulo redondeado 7"/>
          <p:cNvSpPr/>
          <p:nvPr/>
        </p:nvSpPr>
        <p:spPr>
          <a:xfrm>
            <a:off x="185139" y="1968346"/>
            <a:ext cx="4414157" cy="4806386"/>
          </a:xfrm>
          <a:prstGeom prst="roundRect">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uadroTexto 14"/>
          <p:cNvSpPr txBox="1"/>
          <p:nvPr/>
        </p:nvSpPr>
        <p:spPr>
          <a:xfrm>
            <a:off x="0" y="1572661"/>
            <a:ext cx="14142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8D42C6"/>
                </a:solidFill>
                <a:effectLst/>
                <a:uLnTx/>
                <a:uFillTx/>
                <a:latin typeface="Roboto Condensed" panose="02000000000000000000" pitchFamily="2" charset="0"/>
                <a:ea typeface="Roboto Condensed" panose="02000000000000000000" pitchFamily="2" charset="0"/>
                <a:cs typeface="+mn-cs"/>
              </a:rPr>
              <a:t>PRODUCT B</a:t>
            </a:r>
            <a:endParaRPr kumimoji="0" lang="es-ES" sz="1800" b="1" i="0" u="none" strike="noStrike" kern="1200" cap="none" spc="0" normalizeH="0" baseline="0" noProof="0" dirty="0">
              <a:ln>
                <a:noFill/>
              </a:ln>
              <a:solidFill>
                <a:srgbClr val="8D42C6"/>
              </a:solidFill>
              <a:effectLst/>
              <a:uLnTx/>
              <a:uFillTx/>
              <a:latin typeface="Roboto Condensed" panose="02000000000000000000" pitchFamily="2" charset="0"/>
              <a:ea typeface="Roboto Condensed" panose="02000000000000000000" pitchFamily="2" charset="0"/>
              <a:cs typeface="+mn-cs"/>
            </a:endParaRPr>
          </a:p>
        </p:txBody>
      </p:sp>
      <p:sp>
        <p:nvSpPr>
          <p:cNvPr id="40" name="Rectángulo redondeado 30"/>
          <p:cNvSpPr/>
          <p:nvPr/>
        </p:nvSpPr>
        <p:spPr>
          <a:xfrm>
            <a:off x="326949" y="2094133"/>
            <a:ext cx="4195313" cy="451764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CuadroTexto 12"/>
          <p:cNvSpPr txBox="1"/>
          <p:nvPr/>
        </p:nvSpPr>
        <p:spPr>
          <a:xfrm>
            <a:off x="5268088" y="2274011"/>
            <a:ext cx="4067033" cy="461665"/>
          </a:xfrm>
          <a:prstGeom prst="rect">
            <a:avLst/>
          </a:prstGeom>
          <a:noFill/>
        </p:spPr>
        <p:txBody>
          <a:bodyPr wrap="square" rtlCol="0">
            <a:spAutoFit/>
          </a:bodyPr>
          <a:lstStyle/>
          <a:p>
            <a:pPr algn="ct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Rp</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 Cash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Waqf</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Equity</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Capital</a:t>
            </a:r>
            <a:endParaRPr lang="es-ES" sz="2400" dirty="0">
              <a:solidFill>
                <a:schemeClr val="bg1">
                  <a:lumMod val="95000"/>
                </a:schemeClr>
              </a:solidFill>
              <a:latin typeface="Roboto Condensed" panose="02000000000000000000" pitchFamily="2" charset="0"/>
              <a:ea typeface="Roboto Condensed" panose="02000000000000000000" pitchFamily="2"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31" y="2115941"/>
            <a:ext cx="3076571" cy="4504704"/>
          </a:xfrm>
          <a:prstGeom prst="rect">
            <a:avLst/>
          </a:prstGeom>
        </p:spPr>
      </p:pic>
    </p:spTree>
    <p:extLst>
      <p:ext uri="{BB962C8B-B14F-4D97-AF65-F5344CB8AC3E}">
        <p14:creationId xmlns:p14="http://schemas.microsoft.com/office/powerpoint/2010/main" val="4053862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grpSp>
      <p:grpSp>
        <p:nvGrpSpPr>
          <p:cNvPr id="8" name="Grupo 7"/>
          <p:cNvGrpSpPr/>
          <p:nvPr/>
        </p:nvGrpSpPr>
        <p:grpSpPr>
          <a:xfrm>
            <a:off x="1671633" y="3371885"/>
            <a:ext cx="8548481" cy="1749289"/>
            <a:chOff x="1346751" y="2484780"/>
            <a:chExt cx="8548481" cy="1749289"/>
          </a:xfrm>
        </p:grpSpPr>
        <p:sp>
          <p:nvSpPr>
            <p:cNvPr id="9" name="Elipse 8"/>
            <p:cNvSpPr/>
            <p:nvPr/>
          </p:nvSpPr>
          <p:spPr>
            <a:xfrm>
              <a:off x="1346751" y="2484782"/>
              <a:ext cx="1749287" cy="1749287"/>
            </a:xfrm>
            <a:prstGeom prst="ellipse">
              <a:avLst/>
            </a:prstGeom>
            <a:solidFill>
              <a:srgbClr val="BC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p:cNvSpPr/>
            <p:nvPr/>
          </p:nvSpPr>
          <p:spPr>
            <a:xfrm>
              <a:off x="3613149" y="2484781"/>
              <a:ext cx="1749287" cy="1749287"/>
            </a:xfrm>
            <a:prstGeom prst="ellipse">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p:cNvSpPr/>
            <p:nvPr/>
          </p:nvSpPr>
          <p:spPr>
            <a:xfrm>
              <a:off x="5879547" y="2484781"/>
              <a:ext cx="1749287" cy="1749287"/>
            </a:xfrm>
            <a:prstGeom prst="ellipse">
              <a:avLst/>
            </a:prstGeom>
            <a:solidFill>
              <a:srgbClr val="9C5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Elipse 11"/>
            <p:cNvSpPr/>
            <p:nvPr/>
          </p:nvSpPr>
          <p:spPr>
            <a:xfrm>
              <a:off x="8145945" y="2484780"/>
              <a:ext cx="1749287" cy="1749287"/>
            </a:xfrm>
            <a:prstGeom prst="ellipse">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3" name="CuadroTexto 12"/>
          <p:cNvSpPr txBox="1"/>
          <p:nvPr/>
        </p:nvSpPr>
        <p:spPr>
          <a:xfrm>
            <a:off x="1839150" y="2817889"/>
            <a:ext cx="1414256" cy="369332"/>
          </a:xfrm>
          <a:prstGeom prst="rect">
            <a:avLst/>
          </a:prstGeom>
          <a:noFill/>
        </p:spPr>
        <p:txBody>
          <a:bodyPr wrap="square" rtlCol="0">
            <a:spAutoFit/>
          </a:bodyPr>
          <a:lstStyle/>
          <a:p>
            <a:pPr algn="ctr"/>
            <a:r>
              <a:rPr lang="es-ES" b="1" dirty="0" smtClean="0">
                <a:solidFill>
                  <a:srgbClr val="AA72D4"/>
                </a:solidFill>
                <a:latin typeface="Roboto Condensed" panose="02000000000000000000" pitchFamily="2" charset="0"/>
                <a:ea typeface="Roboto Condensed" panose="02000000000000000000" pitchFamily="2" charset="0"/>
              </a:rPr>
              <a:t>PRODUCT A</a:t>
            </a:r>
            <a:endParaRPr lang="es-ES" b="1" dirty="0">
              <a:solidFill>
                <a:srgbClr val="AA72D4"/>
              </a:solidFill>
              <a:latin typeface="Roboto Condensed" panose="02000000000000000000" pitchFamily="2" charset="0"/>
              <a:ea typeface="Roboto Condensed" panose="02000000000000000000" pitchFamily="2" charset="0"/>
            </a:endParaRPr>
          </a:p>
        </p:txBody>
      </p:sp>
      <p:sp>
        <p:nvSpPr>
          <p:cNvPr id="14" name="CuadroTexto 13"/>
          <p:cNvSpPr txBox="1"/>
          <p:nvPr/>
        </p:nvSpPr>
        <p:spPr>
          <a:xfrm>
            <a:off x="4105548" y="2817887"/>
            <a:ext cx="1414256" cy="369332"/>
          </a:xfrm>
          <a:prstGeom prst="rect">
            <a:avLst/>
          </a:prstGeom>
          <a:noFill/>
        </p:spPr>
        <p:txBody>
          <a:bodyPr wrap="square" rtlCol="0">
            <a:spAutoFit/>
          </a:bodyPr>
          <a:lstStyle/>
          <a:p>
            <a:pPr algn="ctr"/>
            <a:r>
              <a:rPr lang="es-ES" b="1" dirty="0" smtClean="0">
                <a:solidFill>
                  <a:srgbClr val="AA72D4"/>
                </a:solidFill>
                <a:latin typeface="Roboto Condensed" panose="02000000000000000000" pitchFamily="2" charset="0"/>
                <a:ea typeface="Roboto Condensed" panose="02000000000000000000" pitchFamily="2" charset="0"/>
              </a:rPr>
              <a:t>PRODUCT B</a:t>
            </a:r>
            <a:endParaRPr lang="es-ES" b="1" dirty="0">
              <a:solidFill>
                <a:srgbClr val="AA72D4"/>
              </a:solidFill>
              <a:latin typeface="Roboto Condensed" panose="02000000000000000000" pitchFamily="2" charset="0"/>
              <a:ea typeface="Roboto Condensed" panose="02000000000000000000" pitchFamily="2" charset="0"/>
            </a:endParaRPr>
          </a:p>
        </p:txBody>
      </p:sp>
      <p:sp>
        <p:nvSpPr>
          <p:cNvPr id="15" name="CuadroTexto 14"/>
          <p:cNvSpPr txBox="1"/>
          <p:nvPr/>
        </p:nvSpPr>
        <p:spPr>
          <a:xfrm>
            <a:off x="6371946" y="2817888"/>
            <a:ext cx="1414256" cy="369332"/>
          </a:xfrm>
          <a:prstGeom prst="rect">
            <a:avLst/>
          </a:prstGeom>
          <a:noFill/>
        </p:spPr>
        <p:txBody>
          <a:bodyPr wrap="square" rtlCol="0">
            <a:spAutoFit/>
          </a:bodyPr>
          <a:lstStyle/>
          <a:p>
            <a:pPr algn="ctr"/>
            <a:r>
              <a:rPr lang="es-ES" b="1" dirty="0" smtClean="0">
                <a:solidFill>
                  <a:srgbClr val="9C5BCD"/>
                </a:solidFill>
                <a:latin typeface="Roboto Condensed" panose="02000000000000000000" pitchFamily="2" charset="0"/>
                <a:ea typeface="Roboto Condensed" panose="02000000000000000000" pitchFamily="2" charset="0"/>
              </a:rPr>
              <a:t>PRODUCT C</a:t>
            </a:r>
            <a:endParaRPr lang="es-ES" b="1" dirty="0">
              <a:solidFill>
                <a:srgbClr val="9C5BCD"/>
              </a:solidFill>
              <a:latin typeface="Roboto Condensed" panose="02000000000000000000" pitchFamily="2" charset="0"/>
              <a:ea typeface="Roboto Condensed" panose="02000000000000000000" pitchFamily="2" charset="0"/>
            </a:endParaRPr>
          </a:p>
        </p:txBody>
      </p:sp>
      <p:sp>
        <p:nvSpPr>
          <p:cNvPr id="16" name="CuadroTexto 15"/>
          <p:cNvSpPr txBox="1"/>
          <p:nvPr/>
        </p:nvSpPr>
        <p:spPr>
          <a:xfrm>
            <a:off x="8638344" y="2817887"/>
            <a:ext cx="1414256" cy="369332"/>
          </a:xfrm>
          <a:prstGeom prst="rect">
            <a:avLst/>
          </a:prstGeom>
          <a:noFill/>
        </p:spPr>
        <p:txBody>
          <a:bodyPr wrap="square" rtlCol="0">
            <a:spAutoFit/>
          </a:bodyPr>
          <a:lstStyle/>
          <a:p>
            <a:pPr algn="ctr"/>
            <a:r>
              <a:rPr lang="es-ES" b="1" dirty="0" smtClean="0">
                <a:solidFill>
                  <a:srgbClr val="8D42C6"/>
                </a:solidFill>
                <a:latin typeface="Roboto Condensed" panose="02000000000000000000" pitchFamily="2" charset="0"/>
                <a:ea typeface="Roboto Condensed" panose="02000000000000000000" pitchFamily="2" charset="0"/>
              </a:rPr>
              <a:t>PRODUCT D</a:t>
            </a:r>
            <a:endParaRPr lang="es-ES" b="1" dirty="0">
              <a:solidFill>
                <a:srgbClr val="8D42C6"/>
              </a:solidFill>
              <a:latin typeface="Roboto Condensed" panose="02000000000000000000" pitchFamily="2" charset="0"/>
              <a:ea typeface="Roboto Condensed" panose="02000000000000000000" pitchFamily="2" charset="0"/>
            </a:endParaRPr>
          </a:p>
        </p:txBody>
      </p:sp>
      <p:sp>
        <p:nvSpPr>
          <p:cNvPr id="21" name="CuadroTexto 20"/>
          <p:cNvSpPr txBox="1"/>
          <p:nvPr/>
        </p:nvSpPr>
        <p:spPr>
          <a:xfrm>
            <a:off x="2263011" y="3661753"/>
            <a:ext cx="566530" cy="584775"/>
          </a:xfrm>
          <a:prstGeom prst="rect">
            <a:avLst/>
          </a:prstGeom>
          <a:noFill/>
        </p:spPr>
        <p:txBody>
          <a:bodyPr wrap="square" rtlCol="0">
            <a:spAutoFit/>
          </a:bodyPr>
          <a:lstStyle/>
          <a:p>
            <a:pPr algn="ctr"/>
            <a:r>
              <a:rPr lang="es-ES" sz="3200" dirty="0" smtClean="0">
                <a:solidFill>
                  <a:schemeClr val="bg1"/>
                </a:solidFill>
                <a:latin typeface="Typicons" panose="02000503000000000000" pitchFamily="2" charset="0"/>
              </a:rPr>
              <a:t>1</a:t>
            </a:r>
            <a:endParaRPr lang="es-ES" sz="3200" dirty="0">
              <a:solidFill>
                <a:schemeClr val="bg1"/>
              </a:solidFill>
            </a:endParaRPr>
          </a:p>
        </p:txBody>
      </p:sp>
      <p:sp>
        <p:nvSpPr>
          <p:cNvPr id="22" name="CuadroTexto 21"/>
          <p:cNvSpPr txBox="1"/>
          <p:nvPr/>
        </p:nvSpPr>
        <p:spPr>
          <a:xfrm>
            <a:off x="4529409" y="3661753"/>
            <a:ext cx="566530" cy="584775"/>
          </a:xfrm>
          <a:prstGeom prst="rect">
            <a:avLst/>
          </a:prstGeom>
          <a:noFill/>
        </p:spPr>
        <p:txBody>
          <a:bodyPr wrap="square" rtlCol="0">
            <a:spAutoFit/>
          </a:bodyPr>
          <a:lstStyle/>
          <a:p>
            <a:pPr algn="ctr"/>
            <a:r>
              <a:rPr lang="es-ES" sz="3200" dirty="0" smtClean="0">
                <a:solidFill>
                  <a:schemeClr val="bg1"/>
                </a:solidFill>
                <a:latin typeface="Typicons" panose="02000503000000000000" pitchFamily="2" charset="0"/>
              </a:rPr>
              <a:t>2</a:t>
            </a:r>
            <a:endParaRPr lang="es-ES" sz="3200" dirty="0">
              <a:solidFill>
                <a:schemeClr val="bg1"/>
              </a:solidFill>
            </a:endParaRPr>
          </a:p>
        </p:txBody>
      </p:sp>
      <p:sp>
        <p:nvSpPr>
          <p:cNvPr id="23" name="CuadroTexto 22"/>
          <p:cNvSpPr txBox="1"/>
          <p:nvPr/>
        </p:nvSpPr>
        <p:spPr>
          <a:xfrm>
            <a:off x="6795808" y="3661753"/>
            <a:ext cx="566530" cy="584775"/>
          </a:xfrm>
          <a:prstGeom prst="rect">
            <a:avLst/>
          </a:prstGeom>
          <a:noFill/>
        </p:spPr>
        <p:txBody>
          <a:bodyPr wrap="square" rtlCol="0">
            <a:spAutoFit/>
          </a:bodyPr>
          <a:lstStyle/>
          <a:p>
            <a:pPr algn="ctr"/>
            <a:r>
              <a:rPr lang="es-ES" sz="3200" dirty="0" smtClean="0">
                <a:solidFill>
                  <a:schemeClr val="bg1"/>
                </a:solidFill>
                <a:latin typeface="Typicons" panose="02000503000000000000" pitchFamily="2" charset="0"/>
              </a:rPr>
              <a:t>3</a:t>
            </a:r>
            <a:endParaRPr lang="es-ES" sz="3200" dirty="0">
              <a:solidFill>
                <a:schemeClr val="bg1"/>
              </a:solidFill>
            </a:endParaRPr>
          </a:p>
        </p:txBody>
      </p:sp>
      <p:sp>
        <p:nvSpPr>
          <p:cNvPr id="24" name="CuadroTexto 23"/>
          <p:cNvSpPr txBox="1"/>
          <p:nvPr/>
        </p:nvSpPr>
        <p:spPr>
          <a:xfrm>
            <a:off x="9062205" y="3661753"/>
            <a:ext cx="566530" cy="584775"/>
          </a:xfrm>
          <a:prstGeom prst="rect">
            <a:avLst/>
          </a:prstGeom>
          <a:noFill/>
        </p:spPr>
        <p:txBody>
          <a:bodyPr wrap="square" rtlCol="0">
            <a:spAutoFit/>
          </a:bodyPr>
          <a:lstStyle/>
          <a:p>
            <a:pPr algn="ctr"/>
            <a:r>
              <a:rPr lang="es-ES" sz="3200" dirty="0" smtClean="0">
                <a:solidFill>
                  <a:schemeClr val="bg1"/>
                </a:solidFill>
                <a:latin typeface="Typicons" panose="02000503000000000000" pitchFamily="2" charset="0"/>
              </a:rPr>
              <a:t>4</a:t>
            </a:r>
            <a:endParaRPr lang="es-ES" sz="3200" dirty="0">
              <a:solidFill>
                <a:schemeClr val="bg1"/>
              </a:solidFill>
            </a:endParaRPr>
          </a:p>
        </p:txBody>
      </p:sp>
      <p:sp>
        <p:nvSpPr>
          <p:cNvPr id="25" name="CuadroTexto 24"/>
          <p:cNvSpPr txBox="1"/>
          <p:nvPr/>
        </p:nvSpPr>
        <p:spPr>
          <a:xfrm>
            <a:off x="1871864" y="4156383"/>
            <a:ext cx="1348824" cy="338554"/>
          </a:xfrm>
          <a:prstGeom prst="rect">
            <a:avLst/>
          </a:prstGeom>
          <a:noFill/>
        </p:spPr>
        <p:txBody>
          <a:bodyPr wrap="square" rtlCol="0">
            <a:spAutoFit/>
          </a:bodyPr>
          <a:lstStyle/>
          <a:p>
            <a:pPr algn="ctr"/>
            <a:r>
              <a:rPr lang="es-ES" sz="1600" dirty="0" err="1" smtClean="0">
                <a:solidFill>
                  <a:schemeClr val="bg1"/>
                </a:solidFill>
                <a:latin typeface="Raleway" panose="020B0003030101060003" pitchFamily="34" charset="0"/>
              </a:rPr>
              <a:t>Musyarakah</a:t>
            </a:r>
            <a:endParaRPr lang="es-ES" sz="1600" dirty="0">
              <a:solidFill>
                <a:schemeClr val="bg1"/>
              </a:solidFill>
              <a:latin typeface="Raleway" panose="020B0003030101060003" pitchFamily="34" charset="0"/>
            </a:endParaRPr>
          </a:p>
        </p:txBody>
      </p:sp>
      <p:sp>
        <p:nvSpPr>
          <p:cNvPr id="26" name="CuadroTexto 25"/>
          <p:cNvSpPr txBox="1"/>
          <p:nvPr/>
        </p:nvSpPr>
        <p:spPr>
          <a:xfrm>
            <a:off x="4135572" y="4156383"/>
            <a:ext cx="1348824" cy="338554"/>
          </a:xfrm>
          <a:prstGeom prst="rect">
            <a:avLst/>
          </a:prstGeom>
          <a:noFill/>
        </p:spPr>
        <p:txBody>
          <a:bodyPr wrap="square" rtlCol="0">
            <a:spAutoFit/>
          </a:bodyPr>
          <a:lstStyle/>
          <a:p>
            <a:pPr algn="ctr"/>
            <a:r>
              <a:rPr lang="es-ES" sz="1600" dirty="0" err="1" smtClean="0">
                <a:solidFill>
                  <a:schemeClr val="bg1"/>
                </a:solidFill>
                <a:latin typeface="Raleway" panose="020B0003030101060003" pitchFamily="34" charset="0"/>
              </a:rPr>
              <a:t>Mudharabah</a:t>
            </a:r>
            <a:endParaRPr lang="es-ES" sz="1600" dirty="0">
              <a:solidFill>
                <a:schemeClr val="bg1"/>
              </a:solidFill>
              <a:latin typeface="Raleway" panose="020B0003030101060003" pitchFamily="34" charset="0"/>
            </a:endParaRPr>
          </a:p>
        </p:txBody>
      </p:sp>
      <p:sp>
        <p:nvSpPr>
          <p:cNvPr id="27" name="CuadroTexto 26"/>
          <p:cNvSpPr txBox="1"/>
          <p:nvPr/>
        </p:nvSpPr>
        <p:spPr>
          <a:xfrm>
            <a:off x="6404661" y="4156382"/>
            <a:ext cx="1348824" cy="338554"/>
          </a:xfrm>
          <a:prstGeom prst="rect">
            <a:avLst/>
          </a:prstGeom>
          <a:noFill/>
        </p:spPr>
        <p:txBody>
          <a:bodyPr wrap="square" rtlCol="0">
            <a:spAutoFit/>
          </a:bodyPr>
          <a:lstStyle/>
          <a:p>
            <a:pPr algn="ctr"/>
            <a:r>
              <a:rPr lang="es-ES" sz="1600" dirty="0" err="1" smtClean="0">
                <a:solidFill>
                  <a:schemeClr val="bg1"/>
                </a:solidFill>
                <a:latin typeface="Raleway" panose="020B0003030101060003" pitchFamily="34" charset="0"/>
              </a:rPr>
              <a:t>Murabahah</a:t>
            </a:r>
            <a:endParaRPr lang="es-ES" sz="1600" dirty="0">
              <a:solidFill>
                <a:schemeClr val="bg1"/>
              </a:solidFill>
              <a:latin typeface="Raleway" panose="020B0003030101060003" pitchFamily="34" charset="0"/>
            </a:endParaRPr>
          </a:p>
        </p:txBody>
      </p:sp>
      <p:sp>
        <p:nvSpPr>
          <p:cNvPr id="28" name="CuadroTexto 27"/>
          <p:cNvSpPr txBox="1"/>
          <p:nvPr/>
        </p:nvSpPr>
        <p:spPr>
          <a:xfrm>
            <a:off x="8671058" y="4156381"/>
            <a:ext cx="1348824" cy="338554"/>
          </a:xfrm>
          <a:prstGeom prst="rect">
            <a:avLst/>
          </a:prstGeom>
          <a:noFill/>
        </p:spPr>
        <p:txBody>
          <a:bodyPr wrap="square" rtlCol="0">
            <a:spAutoFit/>
          </a:bodyPr>
          <a:lstStyle/>
          <a:p>
            <a:pPr algn="ctr"/>
            <a:r>
              <a:rPr lang="es-ES" sz="1600" dirty="0" err="1" smtClean="0">
                <a:solidFill>
                  <a:schemeClr val="bg1"/>
                </a:solidFill>
                <a:latin typeface="Raleway" panose="020B0003030101060003" pitchFamily="34" charset="0"/>
              </a:rPr>
              <a:t>Istisna</a:t>
            </a:r>
            <a:r>
              <a:rPr lang="es-ES" sz="1600" dirty="0" smtClean="0">
                <a:solidFill>
                  <a:schemeClr val="bg1"/>
                </a:solidFill>
                <a:latin typeface="Raleway" panose="020B0003030101060003" pitchFamily="34" charset="0"/>
              </a:rPr>
              <a:t>’/</a:t>
            </a:r>
            <a:r>
              <a:rPr lang="es-ES" sz="1600" dirty="0" err="1" smtClean="0">
                <a:solidFill>
                  <a:schemeClr val="bg1"/>
                </a:solidFill>
                <a:latin typeface="Raleway" panose="020B0003030101060003" pitchFamily="34" charset="0"/>
              </a:rPr>
              <a:t>Salam</a:t>
            </a:r>
            <a:endParaRPr lang="es-ES" sz="1600" dirty="0">
              <a:solidFill>
                <a:schemeClr val="bg1"/>
              </a:solidFill>
              <a:latin typeface="Raleway" panose="020B0003030101060003" pitchFamily="34" charset="0"/>
            </a:endParaRPr>
          </a:p>
        </p:txBody>
      </p:sp>
      <p:sp>
        <p:nvSpPr>
          <p:cNvPr id="29" name="Elipse 28"/>
          <p:cNvSpPr/>
          <p:nvPr/>
        </p:nvSpPr>
        <p:spPr>
          <a:xfrm>
            <a:off x="1819789" y="3520040"/>
            <a:ext cx="1452975" cy="145297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Elipse 29"/>
          <p:cNvSpPr/>
          <p:nvPr/>
        </p:nvSpPr>
        <p:spPr>
          <a:xfrm>
            <a:off x="4086187" y="3520039"/>
            <a:ext cx="1452975" cy="145297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Elipse 30"/>
          <p:cNvSpPr/>
          <p:nvPr/>
        </p:nvSpPr>
        <p:spPr>
          <a:xfrm>
            <a:off x="6352585" y="3520039"/>
            <a:ext cx="1452975" cy="145297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Elipse 31"/>
          <p:cNvSpPr/>
          <p:nvPr/>
        </p:nvSpPr>
        <p:spPr>
          <a:xfrm>
            <a:off x="8618982" y="3520039"/>
            <a:ext cx="1452975" cy="14529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CuadroTexto 36"/>
          <p:cNvSpPr txBox="1"/>
          <p:nvPr/>
        </p:nvSpPr>
        <p:spPr>
          <a:xfrm>
            <a:off x="606285" y="754074"/>
            <a:ext cx="10776177" cy="461665"/>
          </a:xfrm>
          <a:prstGeom prst="rect">
            <a:avLst/>
          </a:prstGeom>
          <a:noFill/>
        </p:spPr>
        <p:txBody>
          <a:bodyPr wrap="square" rtlCol="0">
            <a:spAutoFit/>
          </a:bodyPr>
          <a:lstStyle/>
          <a:p>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Finding</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2</a:t>
            </a:r>
            <a:r>
              <a:rPr lang="es-ES" sz="2400" b="1" baseline="30000" dirty="0" smtClean="0">
                <a:solidFill>
                  <a:schemeClr val="bg1">
                    <a:lumMod val="95000"/>
                  </a:schemeClr>
                </a:solidFill>
                <a:latin typeface="Roboto Condensed" panose="02000000000000000000" pitchFamily="2" charset="0"/>
                <a:ea typeface="Roboto Condensed" panose="02000000000000000000" pitchFamily="2" charset="0"/>
              </a:rPr>
              <a:t>nd</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a:t>
            </a:r>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Islamic</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Micro Social </a:t>
            </a:r>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Finance</a:t>
            </a:r>
            <a:endParaRPr lang="es-ES" sz="2400" b="1" dirty="0">
              <a:solidFill>
                <a:schemeClr val="bg1">
                  <a:lumMod val="95000"/>
                </a:schemeClr>
              </a:solidFill>
              <a:latin typeface="Roboto Condensed" panose="02000000000000000000" pitchFamily="2" charset="0"/>
              <a:ea typeface="Roboto Condensed" panose="02000000000000000000" pitchFamily="2" charset="0"/>
            </a:endParaRPr>
          </a:p>
        </p:txBody>
      </p:sp>
      <p:sp>
        <p:nvSpPr>
          <p:cNvPr id="38" name="CuadroTexto 37"/>
          <p:cNvSpPr txBox="1"/>
          <p:nvPr/>
        </p:nvSpPr>
        <p:spPr>
          <a:xfrm>
            <a:off x="606285" y="1293776"/>
            <a:ext cx="8606045" cy="584775"/>
          </a:xfrm>
          <a:prstGeom prst="rect">
            <a:avLst/>
          </a:prstGeom>
          <a:noFill/>
        </p:spPr>
        <p:txBody>
          <a:bodyPr wrap="square" rtlCol="0">
            <a:spAutoFit/>
          </a:bodyPr>
          <a:lstStyle/>
          <a:p>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Transfer the savings from interest-based </a:t>
            </a:r>
            <a:r>
              <a:rPr lang="en-US" sz="1600" dirty="0" err="1" smtClean="0">
                <a:solidFill>
                  <a:prstClr val="white"/>
                </a:solidFill>
                <a:latin typeface="Calibri" panose="020F0502020204030204" pitchFamily="34" charset="0"/>
                <a:ea typeface="Calibri" panose="020F0502020204030204" pitchFamily="34" charset="0"/>
                <a:cs typeface="Arial" panose="020B0604020202020204" pitchFamily="34" charset="0"/>
              </a:rPr>
              <a:t>Arisan</a:t>
            </a:r>
            <a:r>
              <a:rPr lang="en-US" sz="1600" dirty="0" smtClean="0">
                <a:solidFill>
                  <a:prstClr val="white"/>
                </a:solidFill>
                <a:latin typeface="Calibri" panose="020F0502020204030204" pitchFamily="34" charset="0"/>
                <a:ea typeface="Calibri" panose="020F0502020204030204" pitchFamily="34" charset="0"/>
                <a:cs typeface="Arial" panose="020B0604020202020204" pitchFamily="34" charset="0"/>
              </a:rPr>
              <a:t> (Revolving Saving/Regular Social Gathering) </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into Sharia-based microfinance </a:t>
            </a:r>
            <a:r>
              <a:rPr lang="en-US" sz="1600" dirty="0" smtClean="0">
                <a:solidFill>
                  <a:prstClr val="white"/>
                </a:solidFill>
                <a:latin typeface="Calibri" panose="020F0502020204030204" pitchFamily="34" charset="0"/>
                <a:ea typeface="Calibri" panose="020F0502020204030204" pitchFamily="34" charset="0"/>
                <a:cs typeface="Arial" panose="020B0604020202020204" pitchFamily="34" charset="0"/>
              </a:rPr>
              <a:t>institutions; used as Islamic financing</a:t>
            </a:r>
            <a:endParaRPr lang="es-ES" sz="1400" dirty="0">
              <a:solidFill>
                <a:schemeClr val="bg1">
                  <a:lumMod val="95000"/>
                </a:schemeClr>
              </a:solidFill>
              <a:latin typeface="Raleway" panose="020B0003030101060003" pitchFamily="34" charset="0"/>
            </a:endParaRPr>
          </a:p>
        </p:txBody>
      </p:sp>
    </p:spTree>
    <p:extLst>
      <p:ext uri="{BB962C8B-B14F-4D97-AF65-F5344CB8AC3E}">
        <p14:creationId xmlns:p14="http://schemas.microsoft.com/office/powerpoint/2010/main" val="2035334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grpSp>
      <p:sp>
        <p:nvSpPr>
          <p:cNvPr id="8" name="Rectángulo redondeado 7"/>
          <p:cNvSpPr/>
          <p:nvPr/>
        </p:nvSpPr>
        <p:spPr>
          <a:xfrm>
            <a:off x="5944151" y="2375573"/>
            <a:ext cx="5688636" cy="3572594"/>
          </a:xfrm>
          <a:prstGeom prst="roundRect">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Rectángulo redondeado 30"/>
          <p:cNvSpPr/>
          <p:nvPr/>
        </p:nvSpPr>
        <p:spPr>
          <a:xfrm>
            <a:off x="6122456" y="2470251"/>
            <a:ext cx="5367121" cy="334694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CuadroTexto 33"/>
          <p:cNvSpPr txBox="1"/>
          <p:nvPr/>
        </p:nvSpPr>
        <p:spPr>
          <a:xfrm>
            <a:off x="606286" y="665717"/>
            <a:ext cx="6094765" cy="461665"/>
          </a:xfrm>
          <a:prstGeom prst="rect">
            <a:avLst/>
          </a:prstGeom>
          <a:noFill/>
        </p:spPr>
        <p:txBody>
          <a:bodyPr wrap="square" rtlCol="0">
            <a:spAutoFit/>
          </a:bodyPr>
          <a:lstStyle/>
          <a:p>
            <a:pPr lvl="0"/>
            <a:r>
              <a:rPr lang="es-ES" sz="2400" b="1" dirty="0" err="1">
                <a:solidFill>
                  <a:prstClr val="white">
                    <a:lumMod val="95000"/>
                  </a:prstClr>
                </a:solidFill>
                <a:latin typeface="Roboto Condensed" panose="02000000000000000000" pitchFamily="2" charset="0"/>
                <a:ea typeface="Roboto Condensed" panose="02000000000000000000" pitchFamily="2" charset="0"/>
              </a:rPr>
              <a:t>Finding</a:t>
            </a:r>
            <a:r>
              <a:rPr lang="es-ES" sz="2400" b="1" dirty="0">
                <a:solidFill>
                  <a:prstClr val="white">
                    <a:lumMod val="95000"/>
                  </a:prstClr>
                </a:solidFill>
                <a:latin typeface="Roboto Condensed" panose="02000000000000000000" pitchFamily="2" charset="0"/>
                <a:ea typeface="Roboto Condensed" panose="02000000000000000000" pitchFamily="2" charset="0"/>
              </a:rPr>
              <a:t>: </a:t>
            </a:r>
            <a:r>
              <a:rPr lang="es-ES" sz="2400" b="1" dirty="0" smtClean="0">
                <a:solidFill>
                  <a:prstClr val="white">
                    <a:lumMod val="95000"/>
                  </a:prstClr>
                </a:solidFill>
                <a:latin typeface="Roboto Condensed" panose="02000000000000000000" pitchFamily="2" charset="0"/>
                <a:ea typeface="Roboto Condensed" panose="02000000000000000000" pitchFamily="2" charset="0"/>
              </a:rPr>
              <a:t>3</a:t>
            </a:r>
            <a:r>
              <a:rPr lang="es-ES" sz="2400" b="1" baseline="30000" dirty="0" smtClean="0">
                <a:solidFill>
                  <a:prstClr val="white">
                    <a:lumMod val="95000"/>
                  </a:prstClr>
                </a:solidFill>
                <a:latin typeface="Roboto Condensed" panose="02000000000000000000" pitchFamily="2" charset="0"/>
                <a:ea typeface="Roboto Condensed" panose="02000000000000000000" pitchFamily="2" charset="0"/>
              </a:rPr>
              <a:t>rd</a:t>
            </a:r>
            <a:r>
              <a:rPr lang="es-ES" sz="2400" b="1" dirty="0" smtClean="0">
                <a:solidFill>
                  <a:prstClr val="white">
                    <a:lumMod val="95000"/>
                  </a:prstClr>
                </a:solidFill>
                <a:latin typeface="Roboto Condensed" panose="02000000000000000000" pitchFamily="2" charset="0"/>
                <a:ea typeface="Roboto Condensed" panose="02000000000000000000" pitchFamily="2" charset="0"/>
              </a:rPr>
              <a:t> </a:t>
            </a:r>
            <a:r>
              <a:rPr lang="es-ES" sz="2400" b="1" dirty="0" err="1">
                <a:solidFill>
                  <a:prstClr val="white">
                    <a:lumMod val="95000"/>
                  </a:prstClr>
                </a:solidFill>
                <a:latin typeface="Roboto Condensed" panose="02000000000000000000" pitchFamily="2" charset="0"/>
                <a:ea typeface="Roboto Condensed" panose="02000000000000000000" pitchFamily="2" charset="0"/>
              </a:rPr>
              <a:t>Islamic</a:t>
            </a:r>
            <a:r>
              <a:rPr lang="es-ES" sz="2400" b="1" dirty="0">
                <a:solidFill>
                  <a:prstClr val="white">
                    <a:lumMod val="95000"/>
                  </a:prstClr>
                </a:solidFill>
                <a:latin typeface="Roboto Condensed" panose="02000000000000000000" pitchFamily="2" charset="0"/>
                <a:ea typeface="Roboto Condensed" panose="02000000000000000000" pitchFamily="2" charset="0"/>
              </a:rPr>
              <a:t> Micro Social </a:t>
            </a:r>
            <a:r>
              <a:rPr lang="es-ES" sz="2400" b="1" dirty="0" err="1">
                <a:solidFill>
                  <a:prstClr val="white">
                    <a:lumMod val="95000"/>
                  </a:prstClr>
                </a:solidFill>
                <a:latin typeface="Roboto Condensed" panose="02000000000000000000" pitchFamily="2" charset="0"/>
                <a:ea typeface="Roboto Condensed" panose="02000000000000000000" pitchFamily="2" charset="0"/>
              </a:rPr>
              <a:t>Finance</a:t>
            </a:r>
            <a:endParaRPr lang="es-ES" sz="2400" b="1" dirty="0">
              <a:solidFill>
                <a:prstClr val="white">
                  <a:lumMod val="95000"/>
                </a:prstClr>
              </a:solidFill>
              <a:latin typeface="Roboto Condensed" panose="02000000000000000000" pitchFamily="2" charset="0"/>
              <a:ea typeface="Roboto Condensed" panose="02000000000000000000" pitchFamily="2" charset="0"/>
            </a:endParaRPr>
          </a:p>
        </p:txBody>
      </p:sp>
      <p:sp>
        <p:nvSpPr>
          <p:cNvPr id="35" name="CuadroTexto 34"/>
          <p:cNvSpPr txBox="1"/>
          <p:nvPr/>
        </p:nvSpPr>
        <p:spPr>
          <a:xfrm>
            <a:off x="606286" y="1121280"/>
            <a:ext cx="10011672" cy="584775"/>
          </a:xfrm>
          <a:prstGeom prst="rect">
            <a:avLst/>
          </a:prstGeom>
          <a:noFill/>
        </p:spPr>
        <p:txBody>
          <a:bodyPr wrap="square" rtlCol="0">
            <a:spAutoFit/>
          </a:bodyPr>
          <a:lstStyle/>
          <a:p>
            <a:r>
              <a:rPr lang="en-ID" sz="1600" dirty="0">
                <a:solidFill>
                  <a:schemeClr val="bg1">
                    <a:lumMod val="95000"/>
                  </a:schemeClr>
                </a:solidFill>
                <a:latin typeface="Raleway" panose="020B0003030101060003" pitchFamily="34" charset="0"/>
              </a:rPr>
              <a:t>3) Mosque is the base venue for strengthening the literacy and the application of Sharia and management system as well as Islamic social fundraising (ZISWAF);</a:t>
            </a:r>
            <a:endParaRPr lang="es-ES" sz="1600" dirty="0">
              <a:solidFill>
                <a:schemeClr val="bg1">
                  <a:lumMod val="95000"/>
                </a:schemeClr>
              </a:solidFill>
              <a:latin typeface="Raleway" panose="020B0003030101060003" pitchFamily="34" charset="0"/>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0173" y="2684601"/>
            <a:ext cx="5102290" cy="2870038"/>
          </a:xfrm>
          <a:prstGeom prst="rect">
            <a:avLst/>
          </a:prstGeom>
        </p:spPr>
      </p:pic>
      <p:pic>
        <p:nvPicPr>
          <p:cNvPr id="38" name="Picture 37"/>
          <p:cNvPicPr>
            <a:picLocks noChangeAspect="1"/>
          </p:cNvPicPr>
          <p:nvPr/>
        </p:nvPicPr>
        <p:blipFill>
          <a:blip r:embed="rId3"/>
          <a:stretch>
            <a:fillRect/>
          </a:stretch>
        </p:blipFill>
        <p:spPr>
          <a:xfrm>
            <a:off x="327324" y="2948855"/>
            <a:ext cx="5473617" cy="2868340"/>
          </a:xfrm>
          <a:prstGeom prst="rect">
            <a:avLst/>
          </a:prstGeom>
        </p:spPr>
      </p:pic>
    </p:spTree>
    <p:extLst>
      <p:ext uri="{BB962C8B-B14F-4D97-AF65-F5344CB8AC3E}">
        <p14:creationId xmlns:p14="http://schemas.microsoft.com/office/powerpoint/2010/main" val="3424551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lumMod val="95000"/>
                  </a:schemeClr>
                </a:solidFill>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lumMod val="95000"/>
                  </a:schemeClr>
                </a:solidFill>
              </a:endParaRPr>
            </a:p>
          </p:txBody>
        </p:sp>
      </p:grpSp>
      <p:grpSp>
        <p:nvGrpSpPr>
          <p:cNvPr id="8" name="Grupo 7"/>
          <p:cNvGrpSpPr/>
          <p:nvPr/>
        </p:nvGrpSpPr>
        <p:grpSpPr>
          <a:xfrm>
            <a:off x="820922" y="2665722"/>
            <a:ext cx="10274677" cy="2143529"/>
            <a:chOff x="1587592" y="2504290"/>
            <a:chExt cx="8757989" cy="2143529"/>
          </a:xfrm>
        </p:grpSpPr>
        <p:grpSp>
          <p:nvGrpSpPr>
            <p:cNvPr id="9" name="Grupo 8"/>
            <p:cNvGrpSpPr/>
            <p:nvPr/>
          </p:nvGrpSpPr>
          <p:grpSpPr>
            <a:xfrm>
              <a:off x="1587592" y="2811365"/>
              <a:ext cx="1578061" cy="1583171"/>
              <a:chOff x="1102663" y="2822109"/>
              <a:chExt cx="1578061" cy="1583171"/>
            </a:xfrm>
          </p:grpSpPr>
          <p:sp>
            <p:nvSpPr>
              <p:cNvPr id="26" name="Rectángulo redondeado 25"/>
              <p:cNvSpPr/>
              <p:nvPr/>
            </p:nvSpPr>
            <p:spPr>
              <a:xfrm rot="2700000">
                <a:off x="1160148" y="2884704"/>
                <a:ext cx="1520576" cy="1520576"/>
              </a:xfrm>
              <a:prstGeom prst="roundRect">
                <a:avLst/>
              </a:prstGeom>
              <a:solidFill>
                <a:srgbClr val="BC8FD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Rectángulo redondeado 26"/>
              <p:cNvSpPr/>
              <p:nvPr/>
            </p:nvSpPr>
            <p:spPr>
              <a:xfrm rot="2700000">
                <a:off x="1116529" y="2822109"/>
                <a:ext cx="1520576" cy="1520576"/>
              </a:xfrm>
              <a:prstGeom prst="roundRect">
                <a:avLst/>
              </a:prstGeom>
              <a:solidFill>
                <a:srgbClr val="BC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CuadroTexto 27"/>
              <p:cNvSpPr txBox="1"/>
              <p:nvPr/>
            </p:nvSpPr>
            <p:spPr>
              <a:xfrm>
                <a:off x="1102663" y="3242467"/>
                <a:ext cx="1565193" cy="646331"/>
              </a:xfrm>
              <a:prstGeom prst="rect">
                <a:avLst/>
              </a:prstGeom>
              <a:noFill/>
            </p:spPr>
            <p:txBody>
              <a:bodyPr wrap="square" rtlCol="0">
                <a:spAutoFit/>
              </a:bodyPr>
              <a:lstStyle/>
              <a:p>
                <a:pPr algn="ctr"/>
                <a:r>
                  <a:rPr lang="es-ES" sz="3600" dirty="0" err="1" smtClean="0">
                    <a:solidFill>
                      <a:schemeClr val="bg1"/>
                    </a:solidFill>
                    <a:latin typeface="Typicons" panose="02000503000000000000" pitchFamily="2" charset="0"/>
                  </a:rPr>
                  <a:t>Infak</a:t>
                </a:r>
                <a:endParaRPr lang="es-ES" sz="3600" dirty="0">
                  <a:solidFill>
                    <a:schemeClr val="bg1"/>
                  </a:solidFill>
                </a:endParaRPr>
              </a:p>
            </p:txBody>
          </p:sp>
          <p:sp>
            <p:nvSpPr>
              <p:cNvPr id="29" name="Rectángulo redondeado 28"/>
              <p:cNvSpPr/>
              <p:nvPr/>
            </p:nvSpPr>
            <p:spPr>
              <a:xfrm rot="2700000">
                <a:off x="1269911" y="2972068"/>
                <a:ext cx="1213809" cy="1213809"/>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10" name="Grupo 9"/>
            <p:cNvGrpSpPr/>
            <p:nvPr/>
          </p:nvGrpSpPr>
          <p:grpSpPr>
            <a:xfrm>
              <a:off x="3824672" y="2778725"/>
              <a:ext cx="1564195" cy="1586593"/>
              <a:chOff x="3868291" y="2818686"/>
              <a:chExt cx="1564195" cy="1586593"/>
            </a:xfrm>
          </p:grpSpPr>
          <p:sp>
            <p:nvSpPr>
              <p:cNvPr id="22" name="Rectángulo redondeado 21"/>
              <p:cNvSpPr/>
              <p:nvPr/>
            </p:nvSpPr>
            <p:spPr>
              <a:xfrm rot="2700000">
                <a:off x="3911910" y="2884703"/>
                <a:ext cx="1520576" cy="1520576"/>
              </a:xfrm>
              <a:prstGeom prst="roundRect">
                <a:avLst/>
              </a:prstGeom>
              <a:solidFill>
                <a:srgbClr val="AA72D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Rectángulo redondeado 22"/>
              <p:cNvSpPr/>
              <p:nvPr/>
            </p:nvSpPr>
            <p:spPr>
              <a:xfrm rot="2700000">
                <a:off x="3868291" y="2818686"/>
                <a:ext cx="1520576" cy="1520576"/>
              </a:xfrm>
              <a:prstGeom prst="roundRect">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CuadroTexto 23"/>
              <p:cNvSpPr txBox="1"/>
              <p:nvPr/>
            </p:nvSpPr>
            <p:spPr>
              <a:xfrm>
                <a:off x="4027291" y="3348141"/>
                <a:ext cx="1272929" cy="461665"/>
              </a:xfrm>
              <a:prstGeom prst="rect">
                <a:avLst/>
              </a:prstGeom>
              <a:noFill/>
            </p:spPr>
            <p:txBody>
              <a:bodyPr wrap="square" rtlCol="0">
                <a:spAutoFit/>
              </a:bodyPr>
              <a:lstStyle/>
              <a:p>
                <a:pPr algn="ctr"/>
                <a:r>
                  <a:rPr lang="es-ES" sz="2400" dirty="0" err="1" smtClean="0">
                    <a:solidFill>
                      <a:schemeClr val="bg1"/>
                    </a:solidFill>
                    <a:latin typeface="Typicons" panose="02000503000000000000" pitchFamily="2" charset="0"/>
                  </a:rPr>
                  <a:t>Shadaqah</a:t>
                </a:r>
                <a:endParaRPr lang="es-ES" sz="2400" dirty="0">
                  <a:solidFill>
                    <a:schemeClr val="bg1"/>
                  </a:solidFill>
                </a:endParaRPr>
              </a:p>
            </p:txBody>
          </p:sp>
          <p:sp>
            <p:nvSpPr>
              <p:cNvPr id="25" name="Rectángulo redondeado 24"/>
              <p:cNvSpPr/>
              <p:nvPr/>
            </p:nvSpPr>
            <p:spPr>
              <a:xfrm rot="2700000">
                <a:off x="4021674" y="2972070"/>
                <a:ext cx="1213809" cy="1213809"/>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11" name="Grupo 10"/>
            <p:cNvGrpSpPr/>
            <p:nvPr/>
          </p:nvGrpSpPr>
          <p:grpSpPr>
            <a:xfrm>
              <a:off x="5877086" y="2786919"/>
              <a:ext cx="1899019" cy="1562617"/>
              <a:chOff x="6479201" y="2842663"/>
              <a:chExt cx="1899019" cy="1562617"/>
            </a:xfrm>
          </p:grpSpPr>
          <p:sp>
            <p:nvSpPr>
              <p:cNvPr id="18" name="Rectángulo redondeado 17"/>
              <p:cNvSpPr/>
              <p:nvPr/>
            </p:nvSpPr>
            <p:spPr>
              <a:xfrm rot="2700000">
                <a:off x="6677473" y="2884704"/>
                <a:ext cx="1520576" cy="1520576"/>
              </a:xfrm>
              <a:prstGeom prst="roundRect">
                <a:avLst/>
              </a:prstGeom>
              <a:solidFill>
                <a:srgbClr val="9C5B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redondeado 18"/>
              <p:cNvSpPr/>
              <p:nvPr/>
            </p:nvSpPr>
            <p:spPr>
              <a:xfrm rot="2700000">
                <a:off x="6620053" y="2842663"/>
                <a:ext cx="1520576" cy="1520576"/>
              </a:xfrm>
              <a:prstGeom prst="roundRect">
                <a:avLst/>
              </a:prstGeom>
              <a:solidFill>
                <a:srgbClr val="9C5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CuadroTexto 19"/>
              <p:cNvSpPr txBox="1"/>
              <p:nvPr/>
            </p:nvSpPr>
            <p:spPr>
              <a:xfrm>
                <a:off x="6479201" y="3333146"/>
                <a:ext cx="1899019" cy="523220"/>
              </a:xfrm>
              <a:prstGeom prst="rect">
                <a:avLst/>
              </a:prstGeom>
              <a:noFill/>
            </p:spPr>
            <p:txBody>
              <a:bodyPr wrap="square" rtlCol="0">
                <a:spAutoFit/>
              </a:bodyPr>
              <a:lstStyle/>
              <a:p>
                <a:pPr algn="ctr"/>
                <a:r>
                  <a:rPr lang="es-ES" sz="2800" dirty="0" err="1" smtClean="0">
                    <a:solidFill>
                      <a:schemeClr val="bg1"/>
                    </a:solidFill>
                    <a:latin typeface="Typicons" panose="02000503000000000000" pitchFamily="2" charset="0"/>
                  </a:rPr>
                  <a:t>Zakah</a:t>
                </a:r>
                <a:r>
                  <a:rPr lang="es-ES" sz="2800" dirty="0" smtClean="0">
                    <a:solidFill>
                      <a:schemeClr val="bg1"/>
                    </a:solidFill>
                    <a:latin typeface="Typicons" panose="02000503000000000000" pitchFamily="2" charset="0"/>
                  </a:rPr>
                  <a:t> </a:t>
                </a:r>
                <a:r>
                  <a:rPr lang="es-ES" sz="2800" dirty="0" err="1" smtClean="0">
                    <a:solidFill>
                      <a:schemeClr val="bg1"/>
                    </a:solidFill>
                    <a:latin typeface="Typicons" panose="02000503000000000000" pitchFamily="2" charset="0"/>
                  </a:rPr>
                  <a:t>for</a:t>
                </a:r>
                <a:r>
                  <a:rPr lang="es-ES" sz="2800" dirty="0" smtClean="0">
                    <a:solidFill>
                      <a:schemeClr val="bg1"/>
                    </a:solidFill>
                    <a:latin typeface="Typicons" panose="02000503000000000000" pitchFamily="2" charset="0"/>
                  </a:rPr>
                  <a:t> </a:t>
                </a:r>
                <a:r>
                  <a:rPr lang="es-ES" sz="2800" dirty="0" err="1" smtClean="0">
                    <a:solidFill>
                      <a:schemeClr val="bg1"/>
                    </a:solidFill>
                    <a:latin typeface="Typicons" panose="02000503000000000000" pitchFamily="2" charset="0"/>
                  </a:rPr>
                  <a:t>Amil</a:t>
                </a:r>
                <a:endParaRPr lang="es-ES" sz="2800" dirty="0">
                  <a:solidFill>
                    <a:schemeClr val="bg1"/>
                  </a:solidFill>
                </a:endParaRPr>
              </a:p>
            </p:txBody>
          </p:sp>
          <p:sp>
            <p:nvSpPr>
              <p:cNvPr id="21" name="Rectángulo redondeado 20"/>
              <p:cNvSpPr/>
              <p:nvPr/>
            </p:nvSpPr>
            <p:spPr>
              <a:xfrm rot="2700000">
                <a:off x="6773436" y="2984769"/>
                <a:ext cx="1213809" cy="1213809"/>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12" name="Grupo 11"/>
            <p:cNvGrpSpPr/>
            <p:nvPr/>
          </p:nvGrpSpPr>
          <p:grpSpPr>
            <a:xfrm>
              <a:off x="8314925" y="2504290"/>
              <a:ext cx="2030656" cy="2143529"/>
              <a:chOff x="9432525" y="2565289"/>
              <a:chExt cx="2030656" cy="2143529"/>
            </a:xfrm>
          </p:grpSpPr>
          <p:sp>
            <p:nvSpPr>
              <p:cNvPr id="13" name="Rectángulo redondeado 12"/>
              <p:cNvSpPr/>
              <p:nvPr/>
            </p:nvSpPr>
            <p:spPr>
              <a:xfrm rot="2700000">
                <a:off x="9432525" y="2895214"/>
                <a:ext cx="1520576" cy="1520576"/>
              </a:xfrm>
              <a:prstGeom prst="roundRect">
                <a:avLst/>
              </a:prstGeom>
              <a:solidFill>
                <a:srgbClr val="8D42C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p:cNvGrpSpPr/>
              <p:nvPr/>
            </p:nvGrpSpPr>
            <p:grpSpPr>
              <a:xfrm>
                <a:off x="9493827" y="2565289"/>
                <a:ext cx="1969354" cy="2143529"/>
                <a:chOff x="9493827" y="2565289"/>
                <a:chExt cx="1969354" cy="2143529"/>
              </a:xfrm>
            </p:grpSpPr>
            <p:sp>
              <p:nvSpPr>
                <p:cNvPr id="15" name="Rectángulo redondeado 14"/>
                <p:cNvSpPr/>
                <p:nvPr/>
              </p:nvSpPr>
              <p:spPr>
                <a:xfrm rot="2700000">
                  <a:off x="9406739" y="2652377"/>
                  <a:ext cx="2143529" cy="1969354"/>
                </a:xfrm>
                <a:prstGeom prst="roundRect">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CuadroTexto 15"/>
                <p:cNvSpPr txBox="1"/>
                <p:nvPr/>
              </p:nvSpPr>
              <p:spPr>
                <a:xfrm>
                  <a:off x="9628762" y="2992181"/>
                  <a:ext cx="1711729" cy="1569659"/>
                </a:xfrm>
                <a:prstGeom prst="rect">
                  <a:avLst/>
                </a:prstGeom>
                <a:noFill/>
              </p:spPr>
              <p:txBody>
                <a:bodyPr wrap="square" rtlCol="0">
                  <a:spAutoFit/>
                </a:bodyPr>
                <a:lstStyle/>
                <a:p>
                  <a:pPr algn="ctr"/>
                  <a:r>
                    <a:rPr lang="es-ES" sz="4800" dirty="0" smtClean="0">
                      <a:solidFill>
                        <a:schemeClr val="bg1"/>
                      </a:solidFill>
                      <a:latin typeface="Typicons" panose="02000503000000000000" pitchFamily="2" charset="0"/>
                    </a:rPr>
                    <a:t>QARDHUL HASAN</a:t>
                  </a:r>
                  <a:endParaRPr lang="es-ES" sz="4800" dirty="0">
                    <a:solidFill>
                      <a:schemeClr val="bg1"/>
                    </a:solidFill>
                  </a:endParaRPr>
                </a:p>
              </p:txBody>
            </p:sp>
            <p:sp>
              <p:nvSpPr>
                <p:cNvPr id="17" name="Rectángulo redondeado 16"/>
                <p:cNvSpPr/>
                <p:nvPr/>
              </p:nvSpPr>
              <p:spPr>
                <a:xfrm rot="2700000">
                  <a:off x="9560503" y="2791657"/>
                  <a:ext cx="1848248" cy="1670115"/>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grpSp>
      <p:grpSp>
        <p:nvGrpSpPr>
          <p:cNvPr id="30" name="Grupo 29"/>
          <p:cNvGrpSpPr/>
          <p:nvPr/>
        </p:nvGrpSpPr>
        <p:grpSpPr>
          <a:xfrm>
            <a:off x="794890" y="1987231"/>
            <a:ext cx="9512640" cy="369334"/>
            <a:chOff x="1989275" y="1930783"/>
            <a:chExt cx="8213450" cy="369334"/>
          </a:xfrm>
        </p:grpSpPr>
        <p:sp>
          <p:nvSpPr>
            <p:cNvPr id="31" name="CuadroTexto 30"/>
            <p:cNvSpPr txBox="1"/>
            <p:nvPr/>
          </p:nvSpPr>
          <p:spPr>
            <a:xfrm>
              <a:off x="1989275" y="1930785"/>
              <a:ext cx="1414256" cy="369332"/>
            </a:xfrm>
            <a:prstGeom prst="rect">
              <a:avLst/>
            </a:prstGeom>
            <a:noFill/>
          </p:spPr>
          <p:txBody>
            <a:bodyPr wrap="square" rtlCol="0">
              <a:spAutoFit/>
            </a:bodyPr>
            <a:lstStyle/>
            <a:p>
              <a:pPr algn="ctr"/>
              <a:r>
                <a:rPr lang="es-ES" b="1" dirty="0" smtClean="0">
                  <a:solidFill>
                    <a:srgbClr val="BC8FDD"/>
                  </a:solidFill>
                  <a:latin typeface="Roboto Condensed" panose="02000000000000000000" pitchFamily="2" charset="0"/>
                  <a:ea typeface="Roboto Condensed" panose="02000000000000000000" pitchFamily="2" charset="0"/>
                </a:rPr>
                <a:t>PRODUCT A</a:t>
              </a:r>
              <a:endParaRPr lang="es-ES" b="1" dirty="0">
                <a:solidFill>
                  <a:srgbClr val="BC8FDD"/>
                </a:solidFill>
                <a:latin typeface="Roboto Condensed" panose="02000000000000000000" pitchFamily="2" charset="0"/>
                <a:ea typeface="Roboto Condensed" panose="02000000000000000000" pitchFamily="2" charset="0"/>
              </a:endParaRPr>
            </a:p>
          </p:txBody>
        </p:sp>
        <p:sp>
          <p:nvSpPr>
            <p:cNvPr id="32" name="CuadroTexto 31"/>
            <p:cNvSpPr txBox="1"/>
            <p:nvPr/>
          </p:nvSpPr>
          <p:spPr>
            <a:xfrm>
              <a:off x="4255673" y="1930783"/>
              <a:ext cx="1414256" cy="369332"/>
            </a:xfrm>
            <a:prstGeom prst="rect">
              <a:avLst/>
            </a:prstGeom>
            <a:noFill/>
          </p:spPr>
          <p:txBody>
            <a:bodyPr wrap="square" rtlCol="0">
              <a:spAutoFit/>
            </a:bodyPr>
            <a:lstStyle/>
            <a:p>
              <a:pPr algn="ctr"/>
              <a:r>
                <a:rPr lang="es-ES" b="1" dirty="0" smtClean="0">
                  <a:solidFill>
                    <a:srgbClr val="AA72D4"/>
                  </a:solidFill>
                  <a:latin typeface="Roboto Condensed" panose="02000000000000000000" pitchFamily="2" charset="0"/>
                  <a:ea typeface="Roboto Condensed" panose="02000000000000000000" pitchFamily="2" charset="0"/>
                </a:rPr>
                <a:t>PRODUCT B</a:t>
              </a:r>
              <a:endParaRPr lang="es-ES" b="1" dirty="0">
                <a:solidFill>
                  <a:srgbClr val="AA72D4"/>
                </a:solidFill>
                <a:latin typeface="Roboto Condensed" panose="02000000000000000000" pitchFamily="2" charset="0"/>
                <a:ea typeface="Roboto Condensed" panose="02000000000000000000" pitchFamily="2" charset="0"/>
              </a:endParaRPr>
            </a:p>
          </p:txBody>
        </p:sp>
        <p:sp>
          <p:nvSpPr>
            <p:cNvPr id="33" name="CuadroTexto 32"/>
            <p:cNvSpPr txBox="1"/>
            <p:nvPr/>
          </p:nvSpPr>
          <p:spPr>
            <a:xfrm>
              <a:off x="6522071" y="1930784"/>
              <a:ext cx="1414256" cy="369332"/>
            </a:xfrm>
            <a:prstGeom prst="rect">
              <a:avLst/>
            </a:prstGeom>
            <a:noFill/>
          </p:spPr>
          <p:txBody>
            <a:bodyPr wrap="square" rtlCol="0">
              <a:spAutoFit/>
            </a:bodyPr>
            <a:lstStyle/>
            <a:p>
              <a:pPr algn="ctr"/>
              <a:r>
                <a:rPr lang="es-ES" b="1" dirty="0" smtClean="0">
                  <a:solidFill>
                    <a:srgbClr val="9C5BCD"/>
                  </a:solidFill>
                  <a:latin typeface="Roboto Condensed" panose="02000000000000000000" pitchFamily="2" charset="0"/>
                  <a:ea typeface="Roboto Condensed" panose="02000000000000000000" pitchFamily="2" charset="0"/>
                </a:rPr>
                <a:t>PRODUCT C</a:t>
              </a:r>
              <a:endParaRPr lang="es-ES" b="1" dirty="0">
                <a:solidFill>
                  <a:srgbClr val="9C5BCD"/>
                </a:solidFill>
                <a:latin typeface="Roboto Condensed" panose="02000000000000000000" pitchFamily="2" charset="0"/>
                <a:ea typeface="Roboto Condensed" panose="02000000000000000000" pitchFamily="2" charset="0"/>
              </a:endParaRPr>
            </a:p>
          </p:txBody>
        </p:sp>
        <p:sp>
          <p:nvSpPr>
            <p:cNvPr id="34" name="CuadroTexto 33"/>
            <p:cNvSpPr txBox="1"/>
            <p:nvPr/>
          </p:nvSpPr>
          <p:spPr>
            <a:xfrm>
              <a:off x="8788469" y="1930783"/>
              <a:ext cx="1414256" cy="369332"/>
            </a:xfrm>
            <a:prstGeom prst="rect">
              <a:avLst/>
            </a:prstGeom>
            <a:noFill/>
          </p:spPr>
          <p:txBody>
            <a:bodyPr wrap="square" rtlCol="0">
              <a:spAutoFit/>
            </a:bodyPr>
            <a:lstStyle/>
            <a:p>
              <a:pPr algn="ctr"/>
              <a:r>
                <a:rPr lang="es-ES" b="1" dirty="0" smtClean="0">
                  <a:solidFill>
                    <a:srgbClr val="8D42C6"/>
                  </a:solidFill>
                  <a:latin typeface="Roboto Condensed" panose="02000000000000000000" pitchFamily="2" charset="0"/>
                  <a:ea typeface="Roboto Condensed" panose="02000000000000000000" pitchFamily="2" charset="0"/>
                </a:rPr>
                <a:t>PRODUCT D</a:t>
              </a:r>
              <a:endParaRPr lang="es-ES" b="1" dirty="0">
                <a:solidFill>
                  <a:srgbClr val="8D42C6"/>
                </a:solidFill>
                <a:latin typeface="Roboto Condensed" panose="02000000000000000000" pitchFamily="2" charset="0"/>
                <a:ea typeface="Roboto Condensed" panose="02000000000000000000" pitchFamily="2" charset="0"/>
              </a:endParaRPr>
            </a:p>
          </p:txBody>
        </p:sp>
      </p:grpSp>
      <p:sp>
        <p:nvSpPr>
          <p:cNvPr id="43" name="CuadroTexto 42"/>
          <p:cNvSpPr txBox="1"/>
          <p:nvPr/>
        </p:nvSpPr>
        <p:spPr>
          <a:xfrm>
            <a:off x="606286" y="1296142"/>
            <a:ext cx="8360293" cy="584775"/>
          </a:xfrm>
          <a:prstGeom prst="rect">
            <a:avLst/>
          </a:prstGeom>
          <a:noFill/>
        </p:spPr>
        <p:txBody>
          <a:bodyPr wrap="square" rtlCol="0">
            <a:spAutoFit/>
          </a:bodyPr>
          <a:lstStyle/>
          <a:p>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4)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Infaq</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Sadaqah</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and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Zakah</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disbursed for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Amil</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are used for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Qardhul</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Hasan financing source, while profit from the sale and venture transactions used to boost the amount of cash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a:t>
            </a:r>
            <a:endParaRPr lang="es-ES" sz="1400" dirty="0">
              <a:solidFill>
                <a:schemeClr val="bg1">
                  <a:lumMod val="95000"/>
                </a:schemeClr>
              </a:solidFill>
              <a:latin typeface="Raleway" panose="020B0003030101060003" pitchFamily="34" charset="0"/>
            </a:endParaRPr>
          </a:p>
        </p:txBody>
      </p:sp>
      <p:sp>
        <p:nvSpPr>
          <p:cNvPr id="44" name="CuadroTexto 33"/>
          <p:cNvSpPr txBox="1"/>
          <p:nvPr/>
        </p:nvSpPr>
        <p:spPr>
          <a:xfrm>
            <a:off x="630177" y="666135"/>
            <a:ext cx="6094765" cy="461665"/>
          </a:xfrm>
          <a:prstGeom prst="rect">
            <a:avLst/>
          </a:prstGeom>
          <a:noFill/>
        </p:spPr>
        <p:txBody>
          <a:bodyPr wrap="square" rtlCol="0">
            <a:spAutoFit/>
          </a:bodyPr>
          <a:lstStyle/>
          <a:p>
            <a:pPr lvl="0"/>
            <a:r>
              <a:rPr lang="es-ES" sz="2400" b="1" dirty="0" err="1">
                <a:solidFill>
                  <a:prstClr val="white">
                    <a:lumMod val="95000"/>
                  </a:prstClr>
                </a:solidFill>
                <a:latin typeface="Roboto Condensed" panose="02000000000000000000" pitchFamily="2" charset="0"/>
                <a:ea typeface="Roboto Condensed" panose="02000000000000000000" pitchFamily="2" charset="0"/>
              </a:rPr>
              <a:t>Finding</a:t>
            </a:r>
            <a:r>
              <a:rPr lang="es-ES" sz="2400" b="1" dirty="0">
                <a:solidFill>
                  <a:prstClr val="white">
                    <a:lumMod val="95000"/>
                  </a:prstClr>
                </a:solidFill>
                <a:latin typeface="Roboto Condensed" panose="02000000000000000000" pitchFamily="2" charset="0"/>
                <a:ea typeface="Roboto Condensed" panose="02000000000000000000" pitchFamily="2" charset="0"/>
              </a:rPr>
              <a:t>: </a:t>
            </a:r>
            <a:r>
              <a:rPr lang="es-ES" sz="2400" b="1" dirty="0" smtClean="0">
                <a:solidFill>
                  <a:prstClr val="white">
                    <a:lumMod val="95000"/>
                  </a:prstClr>
                </a:solidFill>
                <a:latin typeface="Roboto Condensed" panose="02000000000000000000" pitchFamily="2" charset="0"/>
                <a:ea typeface="Roboto Condensed" panose="02000000000000000000" pitchFamily="2" charset="0"/>
              </a:rPr>
              <a:t>4</a:t>
            </a:r>
            <a:r>
              <a:rPr lang="es-ES" sz="2400" b="1" baseline="30000" dirty="0" smtClean="0">
                <a:solidFill>
                  <a:prstClr val="white">
                    <a:lumMod val="95000"/>
                  </a:prstClr>
                </a:solidFill>
                <a:latin typeface="Roboto Condensed" panose="02000000000000000000" pitchFamily="2" charset="0"/>
                <a:ea typeface="Roboto Condensed" panose="02000000000000000000" pitchFamily="2" charset="0"/>
              </a:rPr>
              <a:t>th</a:t>
            </a:r>
            <a:r>
              <a:rPr lang="es-ES" sz="2400" b="1" dirty="0" smtClean="0">
                <a:solidFill>
                  <a:prstClr val="white">
                    <a:lumMod val="95000"/>
                  </a:prstClr>
                </a:solidFill>
                <a:latin typeface="Roboto Condensed" panose="02000000000000000000" pitchFamily="2" charset="0"/>
                <a:ea typeface="Roboto Condensed" panose="02000000000000000000" pitchFamily="2" charset="0"/>
              </a:rPr>
              <a:t> </a:t>
            </a:r>
            <a:r>
              <a:rPr lang="es-ES" sz="2400" b="1" dirty="0" err="1">
                <a:solidFill>
                  <a:prstClr val="white">
                    <a:lumMod val="95000"/>
                  </a:prstClr>
                </a:solidFill>
                <a:latin typeface="Roboto Condensed" panose="02000000000000000000" pitchFamily="2" charset="0"/>
                <a:ea typeface="Roboto Condensed" panose="02000000000000000000" pitchFamily="2" charset="0"/>
              </a:rPr>
              <a:t>Islamic</a:t>
            </a:r>
            <a:r>
              <a:rPr lang="es-ES" sz="2400" b="1" dirty="0">
                <a:solidFill>
                  <a:prstClr val="white">
                    <a:lumMod val="95000"/>
                  </a:prstClr>
                </a:solidFill>
                <a:latin typeface="Roboto Condensed" panose="02000000000000000000" pitchFamily="2" charset="0"/>
                <a:ea typeface="Roboto Condensed" panose="02000000000000000000" pitchFamily="2" charset="0"/>
              </a:rPr>
              <a:t> Micro Social </a:t>
            </a:r>
            <a:r>
              <a:rPr lang="es-ES" sz="2400" b="1" dirty="0" err="1">
                <a:solidFill>
                  <a:prstClr val="white">
                    <a:lumMod val="95000"/>
                  </a:prstClr>
                </a:solidFill>
                <a:latin typeface="Roboto Condensed" panose="02000000000000000000" pitchFamily="2" charset="0"/>
                <a:ea typeface="Roboto Condensed" panose="02000000000000000000" pitchFamily="2" charset="0"/>
              </a:rPr>
              <a:t>Finance</a:t>
            </a:r>
            <a:endParaRPr lang="es-ES" sz="2400" b="1" dirty="0">
              <a:solidFill>
                <a:prstClr val="white">
                  <a:lumMod val="95000"/>
                </a:prst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773061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grpSp>
      <p:grpSp>
        <p:nvGrpSpPr>
          <p:cNvPr id="8" name="Grupo 7"/>
          <p:cNvGrpSpPr/>
          <p:nvPr/>
        </p:nvGrpSpPr>
        <p:grpSpPr>
          <a:xfrm>
            <a:off x="4361390" y="1701828"/>
            <a:ext cx="3469220" cy="3454344"/>
            <a:chOff x="4361389" y="1918334"/>
            <a:chExt cx="3469220" cy="3454344"/>
          </a:xfrm>
        </p:grpSpPr>
        <p:grpSp>
          <p:nvGrpSpPr>
            <p:cNvPr id="9" name="Grupo 8"/>
            <p:cNvGrpSpPr/>
            <p:nvPr/>
          </p:nvGrpSpPr>
          <p:grpSpPr>
            <a:xfrm>
              <a:off x="4361389" y="1918334"/>
              <a:ext cx="3469220" cy="3454344"/>
              <a:chOff x="4361389" y="1918334"/>
              <a:chExt cx="3469220" cy="3454344"/>
            </a:xfrm>
          </p:grpSpPr>
          <p:sp>
            <p:nvSpPr>
              <p:cNvPr id="18" name="AutoShape 2"/>
              <p:cNvSpPr>
                <a:spLocks/>
              </p:cNvSpPr>
              <p:nvPr/>
            </p:nvSpPr>
            <p:spPr bwMode="auto">
              <a:xfrm rot="16200000">
                <a:off x="4597567" y="2154513"/>
                <a:ext cx="1670917" cy="11985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rgbClr val="BC8FDD"/>
              </a:solidFill>
              <a:ln>
                <a:noFill/>
              </a:ln>
              <a:effectLst/>
              <a:extLs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sz="1266" dirty="0">
                  <a:solidFill>
                    <a:srgbClr val="000000"/>
                  </a:solidFill>
                  <a:latin typeface="Bebas Neue" panose="020B0606020202050201" pitchFamily="34" charset="0"/>
                  <a:ea typeface="ＭＳ Ｐゴシック" charset="0"/>
                  <a:cs typeface="Helvetica Neue UltraLight" charset="0"/>
                  <a:sym typeface="Helvetica Neue UltraLight" charset="0"/>
                </a:endParaRPr>
              </a:p>
            </p:txBody>
          </p:sp>
          <p:sp>
            <p:nvSpPr>
              <p:cNvPr id="19" name="AutoShape 3"/>
              <p:cNvSpPr>
                <a:spLocks/>
              </p:cNvSpPr>
              <p:nvPr/>
            </p:nvSpPr>
            <p:spPr bwMode="auto">
              <a:xfrm>
                <a:off x="6159693" y="2390692"/>
                <a:ext cx="1670916" cy="11985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rgbClr val="AA72D4"/>
              </a:solidFill>
              <a:ln>
                <a:noFill/>
              </a:ln>
              <a:effectLst/>
              <a:extLs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sz="500" dirty="0">
                  <a:solidFill>
                    <a:srgbClr val="000000"/>
                  </a:solidFill>
                  <a:latin typeface="Raleway" panose="020B0003030101060003" pitchFamily="34" charset="0"/>
                  <a:ea typeface="ＭＳ Ｐゴシック" charset="0"/>
                  <a:cs typeface="Helvetica Neue UltraLight" charset="0"/>
                  <a:sym typeface="Helvetica Neue UltraLight" charset="0"/>
                </a:endParaRPr>
              </a:p>
            </p:txBody>
          </p:sp>
          <p:sp>
            <p:nvSpPr>
              <p:cNvPr id="20" name="AutoShape 4"/>
              <p:cNvSpPr>
                <a:spLocks/>
              </p:cNvSpPr>
              <p:nvPr/>
            </p:nvSpPr>
            <p:spPr bwMode="auto">
              <a:xfrm>
                <a:off x="4361389" y="3701761"/>
                <a:ext cx="1670916" cy="11985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rgbClr val="8D42C6"/>
              </a:solidFill>
              <a:ln>
                <a:noFill/>
              </a:ln>
              <a:effectLst/>
              <a:extLs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sz="1266" dirty="0">
                  <a:solidFill>
                    <a:srgbClr val="000000"/>
                  </a:solidFill>
                  <a:latin typeface="Bebas Neue" panose="020B0606020202050201" pitchFamily="34" charset="0"/>
                  <a:ea typeface="ＭＳ Ｐゴシック" charset="0"/>
                  <a:cs typeface="Helvetica Neue UltraLight" charset="0"/>
                  <a:sym typeface="Helvetica Neue UltraLight" charset="0"/>
                </a:endParaRPr>
              </a:p>
            </p:txBody>
          </p:sp>
          <p:sp>
            <p:nvSpPr>
              <p:cNvPr id="21" name="AutoShape 5"/>
              <p:cNvSpPr>
                <a:spLocks/>
              </p:cNvSpPr>
              <p:nvPr/>
            </p:nvSpPr>
            <p:spPr bwMode="auto">
              <a:xfrm rot="16200000">
                <a:off x="5923514" y="3937940"/>
                <a:ext cx="1670917" cy="11985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6889" y="0"/>
                    </a:lnTo>
                    <a:lnTo>
                      <a:pt x="12819" y="0"/>
                    </a:lnTo>
                    <a:lnTo>
                      <a:pt x="4711" y="0"/>
                    </a:lnTo>
                    <a:cubicBezTo>
                      <a:pt x="2109" y="0"/>
                      <a:pt x="0" y="2938"/>
                      <a:pt x="0" y="6561"/>
                    </a:cubicBezTo>
                    <a:lnTo>
                      <a:pt x="0" y="9373"/>
                    </a:lnTo>
                    <a:lnTo>
                      <a:pt x="0" y="15039"/>
                    </a:lnTo>
                    <a:lnTo>
                      <a:pt x="0" y="21600"/>
                    </a:lnTo>
                    <a:cubicBezTo>
                      <a:pt x="0" y="21600"/>
                      <a:pt x="4711" y="21600"/>
                      <a:pt x="4711" y="21600"/>
                    </a:cubicBezTo>
                    <a:lnTo>
                      <a:pt x="8781" y="21600"/>
                    </a:lnTo>
                    <a:lnTo>
                      <a:pt x="16889" y="21600"/>
                    </a:lnTo>
                    <a:cubicBezTo>
                      <a:pt x="19491" y="21600"/>
                      <a:pt x="21600" y="18662"/>
                      <a:pt x="21600" y="15039"/>
                    </a:cubicBezTo>
                    <a:lnTo>
                      <a:pt x="21600" y="12227"/>
                    </a:lnTo>
                    <a:lnTo>
                      <a:pt x="21600" y="6561"/>
                    </a:lnTo>
                    <a:lnTo>
                      <a:pt x="21600" y="0"/>
                    </a:lnTo>
                    <a:close/>
                  </a:path>
                </a:pathLst>
              </a:custGeom>
              <a:solidFill>
                <a:srgbClr val="9C5BCD"/>
              </a:solidFill>
              <a:ln>
                <a:noFill/>
              </a:ln>
              <a:effectLst/>
              <a:extLs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n-US" sz="1266" dirty="0">
                  <a:solidFill>
                    <a:srgbClr val="000000"/>
                  </a:solidFill>
                  <a:latin typeface="Bebas Neue" panose="020B0606020202050201" pitchFamily="34" charset="0"/>
                  <a:ea typeface="ＭＳ Ｐゴシック" charset="0"/>
                  <a:cs typeface="Helvetica Neue UltraLight" charset="0"/>
                  <a:sym typeface="Helvetica Neue UltraLight" charset="0"/>
                </a:endParaRPr>
              </a:p>
            </p:txBody>
          </p:sp>
        </p:grpSp>
        <p:sp>
          <p:nvSpPr>
            <p:cNvPr id="10" name="CuadroTexto 9"/>
            <p:cNvSpPr txBox="1"/>
            <p:nvPr/>
          </p:nvSpPr>
          <p:spPr>
            <a:xfrm>
              <a:off x="6286863" y="2532906"/>
              <a:ext cx="944217" cy="369332"/>
            </a:xfrm>
            <a:prstGeom prst="rect">
              <a:avLst/>
            </a:prstGeom>
            <a:noFill/>
          </p:spPr>
          <p:txBody>
            <a:bodyPr wrap="square" rtlCol="0">
              <a:spAutoFit/>
            </a:bodyPr>
            <a:lstStyle/>
            <a:p>
              <a:r>
                <a:rPr lang="es-ES" dirty="0" err="1" smtClean="0">
                  <a:solidFill>
                    <a:schemeClr val="bg1"/>
                  </a:solidFill>
                  <a:latin typeface="Roboto Condensed" panose="02000000000000000000" pitchFamily="2" charset="0"/>
                  <a:ea typeface="Roboto Condensed" panose="02000000000000000000" pitchFamily="2" charset="0"/>
                </a:rPr>
                <a:t>Boost</a:t>
              </a:r>
              <a:endParaRPr lang="es-ES" dirty="0">
                <a:solidFill>
                  <a:schemeClr val="bg1"/>
                </a:solidFill>
                <a:latin typeface="Roboto Condensed" panose="02000000000000000000" pitchFamily="2" charset="0"/>
                <a:ea typeface="Roboto Condensed" panose="02000000000000000000" pitchFamily="2" charset="0"/>
              </a:endParaRPr>
            </a:p>
          </p:txBody>
        </p:sp>
        <p:sp>
          <p:nvSpPr>
            <p:cNvPr id="11" name="Rectángulo 10"/>
            <p:cNvSpPr/>
            <p:nvPr/>
          </p:nvSpPr>
          <p:spPr>
            <a:xfrm>
              <a:off x="6286863" y="2845892"/>
              <a:ext cx="1543746" cy="584775"/>
            </a:xfrm>
            <a:prstGeom prst="rect">
              <a:avLst/>
            </a:prstGeom>
          </p:spPr>
          <p:txBody>
            <a:bodyPr wrap="square">
              <a:spAutoFit/>
            </a:bodyPr>
            <a:lstStyle/>
            <a:p>
              <a:r>
                <a:rPr lang="es-ES" sz="1600" dirty="0" smtClean="0">
                  <a:solidFill>
                    <a:schemeClr val="bg1"/>
                  </a:solidFill>
                  <a:latin typeface="Arial" panose="020B0604020202020204" pitchFamily="34" charset="0"/>
                </a:rPr>
                <a:t>Micro </a:t>
              </a:r>
              <a:r>
                <a:rPr lang="es-ES" sz="1600" dirty="0" err="1" smtClean="0">
                  <a:solidFill>
                    <a:schemeClr val="bg1"/>
                  </a:solidFill>
                  <a:latin typeface="Arial" panose="020B0604020202020204" pitchFamily="34" charset="0"/>
                </a:rPr>
                <a:t>Entrepreneurs</a:t>
              </a:r>
              <a:endParaRPr lang="es-ES" sz="1600" dirty="0">
                <a:solidFill>
                  <a:schemeClr val="bg1"/>
                </a:solidFill>
              </a:endParaRPr>
            </a:p>
          </p:txBody>
        </p:sp>
        <p:sp>
          <p:nvSpPr>
            <p:cNvPr id="12" name="Rectángulo 11"/>
            <p:cNvSpPr/>
            <p:nvPr/>
          </p:nvSpPr>
          <p:spPr>
            <a:xfrm>
              <a:off x="4518683" y="3803998"/>
              <a:ext cx="1322558" cy="523220"/>
            </a:xfrm>
            <a:prstGeom prst="rect">
              <a:avLst/>
            </a:prstGeom>
          </p:spPr>
          <p:txBody>
            <a:bodyPr wrap="square">
              <a:spAutoFit/>
            </a:bodyPr>
            <a:lstStyle/>
            <a:p>
              <a:r>
                <a:rPr lang="es-ES" sz="1400" dirty="0" err="1" smtClean="0">
                  <a:solidFill>
                    <a:schemeClr val="bg1"/>
                  </a:solidFill>
                  <a:latin typeface="Arial" panose="020B0604020202020204" pitchFamily="34" charset="0"/>
                </a:rPr>
                <a:t>Multiplier</a:t>
              </a:r>
              <a:r>
                <a:rPr lang="es-ES" sz="1400" dirty="0" smtClean="0">
                  <a:solidFill>
                    <a:schemeClr val="bg1"/>
                  </a:solidFill>
                  <a:latin typeface="Arial" panose="020B0604020202020204" pitchFamily="34" charset="0"/>
                </a:rPr>
                <a:t> </a:t>
              </a:r>
              <a:r>
                <a:rPr lang="es-ES" sz="1400" dirty="0" err="1" smtClean="0">
                  <a:solidFill>
                    <a:schemeClr val="bg1"/>
                  </a:solidFill>
                  <a:latin typeface="Arial" panose="020B0604020202020204" pitchFamily="34" charset="0"/>
                </a:rPr>
                <a:t>Effect</a:t>
              </a:r>
              <a:endParaRPr lang="es-ES" sz="1400" dirty="0">
                <a:solidFill>
                  <a:schemeClr val="bg1"/>
                </a:solidFill>
              </a:endParaRPr>
            </a:p>
          </p:txBody>
        </p:sp>
        <p:sp>
          <p:nvSpPr>
            <p:cNvPr id="13" name="CuadroTexto 12"/>
            <p:cNvSpPr txBox="1"/>
            <p:nvPr/>
          </p:nvSpPr>
          <p:spPr>
            <a:xfrm>
              <a:off x="4488808" y="4458534"/>
              <a:ext cx="1483467" cy="369332"/>
            </a:xfrm>
            <a:prstGeom prst="rect">
              <a:avLst/>
            </a:prstGeom>
            <a:noFill/>
          </p:spPr>
          <p:txBody>
            <a:bodyPr wrap="square" rtlCol="0">
              <a:spAutoFit/>
            </a:bodyPr>
            <a:lstStyle/>
            <a:p>
              <a:r>
                <a:rPr lang="es-ES" dirty="0" err="1" smtClean="0">
                  <a:solidFill>
                    <a:schemeClr val="bg1"/>
                  </a:solidFill>
                  <a:latin typeface="Roboto Condensed" panose="02000000000000000000" pitchFamily="2" charset="0"/>
                  <a:ea typeface="Roboto Condensed" panose="02000000000000000000" pitchFamily="2" charset="0"/>
                </a:rPr>
                <a:t>Support</a:t>
              </a:r>
              <a:r>
                <a:rPr lang="es-ES" dirty="0" smtClean="0">
                  <a:solidFill>
                    <a:schemeClr val="bg1"/>
                  </a:solidFill>
                  <a:latin typeface="Roboto Condensed" panose="02000000000000000000" pitchFamily="2" charset="0"/>
                  <a:ea typeface="Roboto Condensed" panose="02000000000000000000" pitchFamily="2" charset="0"/>
                </a:rPr>
                <a:t> </a:t>
              </a:r>
              <a:r>
                <a:rPr lang="es-ES" dirty="0" err="1" smtClean="0">
                  <a:solidFill>
                    <a:schemeClr val="bg1"/>
                  </a:solidFill>
                  <a:latin typeface="Roboto Condensed" panose="02000000000000000000" pitchFamily="2" charset="0"/>
                  <a:ea typeface="Roboto Condensed" panose="02000000000000000000" pitchFamily="2" charset="0"/>
                </a:rPr>
                <a:t>SDGs</a:t>
              </a:r>
              <a:endParaRPr lang="es-ES" dirty="0">
                <a:solidFill>
                  <a:schemeClr val="bg1"/>
                </a:solidFill>
                <a:latin typeface="Roboto Condensed" panose="02000000000000000000" pitchFamily="2" charset="0"/>
                <a:ea typeface="Roboto Condensed" panose="02000000000000000000" pitchFamily="2" charset="0"/>
              </a:endParaRPr>
            </a:p>
          </p:txBody>
        </p:sp>
        <p:sp>
          <p:nvSpPr>
            <p:cNvPr id="14" name="CuadroTexto 13"/>
            <p:cNvSpPr txBox="1"/>
            <p:nvPr/>
          </p:nvSpPr>
          <p:spPr>
            <a:xfrm>
              <a:off x="4877043" y="2107228"/>
              <a:ext cx="1095232" cy="1323439"/>
            </a:xfrm>
            <a:prstGeom prst="rect">
              <a:avLst/>
            </a:prstGeom>
            <a:noFill/>
          </p:spPr>
          <p:txBody>
            <a:bodyPr wrap="square" rtlCol="0">
              <a:spAutoFit/>
            </a:bodyPr>
            <a:lstStyle/>
            <a:p>
              <a:pPr algn="ctr"/>
              <a:r>
                <a:rPr lang="es-ES" sz="2000" b="1" dirty="0" smtClean="0">
                  <a:solidFill>
                    <a:schemeClr val="bg1"/>
                  </a:solidFill>
                  <a:latin typeface="Typicons" panose="02000503000000000000" pitchFamily="2" charset="0"/>
                </a:rPr>
                <a:t>Micro </a:t>
              </a:r>
              <a:r>
                <a:rPr lang="es-ES" sz="2000" b="1" dirty="0" err="1" smtClean="0">
                  <a:solidFill>
                    <a:schemeClr val="bg1"/>
                  </a:solidFill>
                  <a:latin typeface="Typicons" panose="02000503000000000000" pitchFamily="2" charset="0"/>
                </a:rPr>
                <a:t>Islamic</a:t>
              </a:r>
              <a:r>
                <a:rPr lang="es-ES" sz="2000" b="1" dirty="0" smtClean="0">
                  <a:solidFill>
                    <a:schemeClr val="bg1"/>
                  </a:solidFill>
                  <a:latin typeface="Typicons" panose="02000503000000000000" pitchFamily="2" charset="0"/>
                </a:rPr>
                <a:t> Social Capital</a:t>
              </a:r>
              <a:endParaRPr lang="es-ES" sz="2000" b="1" dirty="0">
                <a:solidFill>
                  <a:schemeClr val="bg1"/>
                </a:solidFill>
              </a:endParaRPr>
            </a:p>
          </p:txBody>
        </p:sp>
        <p:sp>
          <p:nvSpPr>
            <p:cNvPr id="15" name="CuadroTexto 14"/>
            <p:cNvSpPr txBox="1"/>
            <p:nvPr/>
          </p:nvSpPr>
          <p:spPr>
            <a:xfrm>
              <a:off x="6205241" y="4029563"/>
              <a:ext cx="1104281" cy="830997"/>
            </a:xfrm>
            <a:prstGeom prst="rect">
              <a:avLst/>
            </a:prstGeom>
            <a:noFill/>
          </p:spPr>
          <p:txBody>
            <a:bodyPr wrap="square" rtlCol="0">
              <a:spAutoFit/>
            </a:bodyPr>
            <a:lstStyle/>
            <a:p>
              <a:pPr algn="ctr"/>
              <a:r>
                <a:rPr lang="es-ES" sz="2400" b="1" dirty="0" smtClean="0">
                  <a:solidFill>
                    <a:schemeClr val="bg1"/>
                  </a:solidFill>
                  <a:latin typeface="Typicons" panose="02000503000000000000" pitchFamily="2" charset="0"/>
                </a:rPr>
                <a:t>Zero </a:t>
              </a:r>
              <a:r>
                <a:rPr lang="es-ES" sz="2400" b="1" dirty="0" err="1" smtClean="0">
                  <a:solidFill>
                    <a:schemeClr val="bg1"/>
                  </a:solidFill>
                  <a:latin typeface="Typicons" panose="02000503000000000000" pitchFamily="2" charset="0"/>
                </a:rPr>
                <a:t>Interest</a:t>
              </a:r>
              <a:endParaRPr lang="es-ES" sz="2400" b="1" dirty="0">
                <a:solidFill>
                  <a:schemeClr val="bg1"/>
                </a:solidFill>
              </a:endParaRPr>
            </a:p>
          </p:txBody>
        </p:sp>
        <p:sp>
          <p:nvSpPr>
            <p:cNvPr id="16" name="Elipse 15"/>
            <p:cNvSpPr/>
            <p:nvPr/>
          </p:nvSpPr>
          <p:spPr>
            <a:xfrm>
              <a:off x="7097923" y="5133236"/>
              <a:ext cx="133157" cy="133157"/>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Elipse 16"/>
            <p:cNvSpPr/>
            <p:nvPr/>
          </p:nvSpPr>
          <p:spPr>
            <a:xfrm>
              <a:off x="4960916" y="2043625"/>
              <a:ext cx="133157" cy="133157"/>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2" name="Rectángulo 21"/>
          <p:cNvSpPr/>
          <p:nvPr/>
        </p:nvSpPr>
        <p:spPr>
          <a:xfrm>
            <a:off x="8292166" y="2043625"/>
            <a:ext cx="2964331" cy="2062103"/>
          </a:xfrm>
          <a:prstGeom prst="rect">
            <a:avLst/>
          </a:prstGeom>
        </p:spPr>
        <p:txBody>
          <a:bodyPr wrap="square">
            <a:spAutoFit/>
          </a:bodyPr>
          <a:lstStyle/>
          <a:p>
            <a:pPr lvl="0" indent="269875" algn="just"/>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The combination of Islamic revolving fund and cash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would be supporting the development of the micro-enterprises of members, and contribute a multiplier effect in the community group </a:t>
            </a:r>
            <a:r>
              <a:rPr lang="en-US" sz="1600" dirty="0" smtClean="0">
                <a:solidFill>
                  <a:prstClr val="white"/>
                </a:solidFill>
                <a:latin typeface="Calibri" panose="020F0502020204030204" pitchFamily="34" charset="0"/>
                <a:ea typeface="Calibri" panose="020F0502020204030204" pitchFamily="34" charset="0"/>
                <a:cs typeface="Arial" panose="020B0604020202020204" pitchFamily="34" charset="0"/>
              </a:rPr>
              <a:t>and to the country as </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well.</a:t>
            </a:r>
            <a:endParaRPr lang="en-US" sz="1400" dirty="0">
              <a:solidFill>
                <a:prstClr val="white"/>
              </a:solidFill>
              <a:latin typeface="Calibri" panose="020F0502020204030204" pitchFamily="34" charset="0"/>
              <a:ea typeface="Calibri" panose="020F0502020204030204" pitchFamily="34" charset="0"/>
              <a:cs typeface="Arial" panose="020B0604020202020204" pitchFamily="34" charset="0"/>
            </a:endParaRPr>
          </a:p>
        </p:txBody>
      </p:sp>
      <p:sp>
        <p:nvSpPr>
          <p:cNvPr id="24" name="CuadroTexto 23"/>
          <p:cNvSpPr txBox="1"/>
          <p:nvPr/>
        </p:nvSpPr>
        <p:spPr>
          <a:xfrm>
            <a:off x="8292165" y="1520405"/>
            <a:ext cx="2148371" cy="523220"/>
          </a:xfrm>
          <a:prstGeom prst="rect">
            <a:avLst/>
          </a:prstGeom>
          <a:noFill/>
        </p:spPr>
        <p:txBody>
          <a:bodyPr wrap="square" rtlCol="0">
            <a:spAutoFit/>
          </a:bodyPr>
          <a:lstStyle/>
          <a:p>
            <a:r>
              <a:rPr lang="es-ES" sz="2800" dirty="0">
                <a:solidFill>
                  <a:schemeClr val="bg1">
                    <a:lumMod val="95000"/>
                  </a:schemeClr>
                </a:solidFill>
                <a:latin typeface="Roboto Condensed" panose="02000000000000000000" pitchFamily="2" charset="0"/>
                <a:ea typeface="Roboto Condensed" panose="02000000000000000000" pitchFamily="2" charset="0"/>
              </a:rPr>
              <a:t>C</a:t>
            </a:r>
            <a:r>
              <a:rPr lang="es-ES" sz="2800" dirty="0" smtClean="0">
                <a:solidFill>
                  <a:schemeClr val="bg1">
                    <a:lumMod val="95000"/>
                  </a:schemeClr>
                </a:solidFill>
                <a:latin typeface="Roboto Condensed" panose="02000000000000000000" pitchFamily="2" charset="0"/>
                <a:ea typeface="Roboto Condensed" panose="02000000000000000000" pitchFamily="2" charset="0"/>
              </a:rPr>
              <a:t>ONCLUSION</a:t>
            </a:r>
            <a:endParaRPr lang="es-ES" sz="2800" dirty="0">
              <a:solidFill>
                <a:schemeClr val="bg1">
                  <a:lumMod val="95000"/>
                </a:schemeClr>
              </a:solidFill>
              <a:latin typeface="Roboto Condensed" panose="02000000000000000000" pitchFamily="2" charset="0"/>
              <a:ea typeface="Roboto Condensed" panose="02000000000000000000" pitchFamily="2" charset="0"/>
            </a:endParaRPr>
          </a:p>
        </p:txBody>
      </p:sp>
      <p:sp>
        <p:nvSpPr>
          <p:cNvPr id="33" name="CuadroTexto 32"/>
          <p:cNvSpPr txBox="1"/>
          <p:nvPr/>
        </p:nvSpPr>
        <p:spPr>
          <a:xfrm>
            <a:off x="7443168" y="6068008"/>
            <a:ext cx="4127500" cy="461665"/>
          </a:xfrm>
          <a:prstGeom prst="rect">
            <a:avLst/>
          </a:prstGeom>
          <a:noFill/>
        </p:spPr>
        <p:txBody>
          <a:bodyPr wrap="square" rtlCol="0">
            <a:spAutoFit/>
          </a:bodyPr>
          <a:lstStyle/>
          <a:p>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Thank</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You</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for</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Your</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Attentions</a:t>
            </a:r>
            <a:endParaRPr lang="es-ES" sz="2400" dirty="0">
              <a:solidFill>
                <a:schemeClr val="bg1">
                  <a:lumMod val="9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1142766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4" name="Grupo 3"/>
          <p:cNvGrpSpPr/>
          <p:nvPr/>
        </p:nvGrpSpPr>
        <p:grpSpPr>
          <a:xfrm>
            <a:off x="11178538" y="5893569"/>
            <a:ext cx="392130" cy="636104"/>
            <a:chOff x="3613149" y="5708395"/>
            <a:chExt cx="708681" cy="1149605"/>
          </a:xfrm>
        </p:grpSpPr>
        <p:sp>
          <p:nvSpPr>
            <p:cNvPr id="5"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lumMod val="95000"/>
                  </a:schemeClr>
                </a:solidFill>
              </a:endParaRPr>
            </a:p>
          </p:txBody>
        </p:sp>
        <p:sp>
          <p:nvSpPr>
            <p:cNvPr id="6"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lumMod val="95000"/>
                  </a:schemeClr>
                </a:solidFill>
              </a:endParaRPr>
            </a:p>
          </p:txBody>
        </p:sp>
      </p:grpSp>
      <p:grpSp>
        <p:nvGrpSpPr>
          <p:cNvPr id="7" name="Grupo 6"/>
          <p:cNvGrpSpPr/>
          <p:nvPr/>
        </p:nvGrpSpPr>
        <p:grpSpPr>
          <a:xfrm>
            <a:off x="606286" y="6011837"/>
            <a:ext cx="2642429" cy="517836"/>
            <a:chOff x="606286" y="6221896"/>
            <a:chExt cx="2642429" cy="517836"/>
          </a:xfrm>
        </p:grpSpPr>
        <p:sp>
          <p:nvSpPr>
            <p:cNvPr id="8" name="CuadroTexto 7"/>
            <p:cNvSpPr txBox="1"/>
            <p:nvPr/>
          </p:nvSpPr>
          <p:spPr>
            <a:xfrm>
              <a:off x="606286" y="6221896"/>
              <a:ext cx="1321905" cy="307777"/>
            </a:xfrm>
            <a:prstGeom prst="rect">
              <a:avLst/>
            </a:prstGeom>
            <a:noFill/>
          </p:spPr>
          <p:txBody>
            <a:bodyPr wrap="square" rtlCol="0">
              <a:spAutoFit/>
            </a:bodyPr>
            <a:lstStyle/>
            <a:p>
              <a:r>
                <a:rPr lang="es-ES" sz="1400" b="1" dirty="0" smtClean="0">
                  <a:solidFill>
                    <a:schemeClr val="bg1">
                      <a:lumMod val="95000"/>
                    </a:schemeClr>
                  </a:solidFill>
                  <a:latin typeface="Raleway" panose="020B0003030101060003" pitchFamily="34" charset="0"/>
                </a:rPr>
                <a:t>FLOW</a:t>
              </a:r>
              <a:endParaRPr lang="es-ES" sz="1400" b="1" dirty="0">
                <a:solidFill>
                  <a:schemeClr val="bg1">
                    <a:lumMod val="95000"/>
                  </a:schemeClr>
                </a:solidFill>
                <a:latin typeface="Raleway" panose="020B0003030101060003" pitchFamily="34" charset="0"/>
              </a:endParaRPr>
            </a:p>
          </p:txBody>
        </p:sp>
        <p:sp>
          <p:nvSpPr>
            <p:cNvPr id="9" name="CuadroTexto 8"/>
            <p:cNvSpPr txBox="1"/>
            <p:nvPr/>
          </p:nvSpPr>
          <p:spPr>
            <a:xfrm>
              <a:off x="606286" y="6493511"/>
              <a:ext cx="2642429" cy="246221"/>
            </a:xfrm>
            <a:prstGeom prst="rect">
              <a:avLst/>
            </a:prstGeom>
            <a:noFill/>
          </p:spPr>
          <p:txBody>
            <a:bodyPr wrap="square" rtlCol="0">
              <a:spAutoFit/>
            </a:bodyPr>
            <a:lstStyle/>
            <a:p>
              <a:r>
                <a:rPr lang="es-ES" sz="1000" dirty="0" smtClean="0">
                  <a:solidFill>
                    <a:schemeClr val="bg1">
                      <a:lumMod val="95000"/>
                    </a:schemeClr>
                  </a:solidFill>
                  <a:latin typeface="Raleway" panose="020B0003030101060003" pitchFamily="34" charset="0"/>
                </a:rPr>
                <a:t>Flow Multiporpose Powerpoint Template</a:t>
              </a:r>
              <a:endParaRPr lang="es-ES" sz="1000" dirty="0">
                <a:solidFill>
                  <a:schemeClr val="bg1">
                    <a:lumMod val="95000"/>
                  </a:schemeClr>
                </a:solidFill>
                <a:latin typeface="Raleway" panose="020B0003030101060003" pitchFamily="34" charset="0"/>
              </a:endParaRPr>
            </a:p>
          </p:txBody>
        </p:sp>
      </p:grpSp>
      <p:grpSp>
        <p:nvGrpSpPr>
          <p:cNvPr id="28" name="Grupo 27"/>
          <p:cNvGrpSpPr/>
          <p:nvPr/>
        </p:nvGrpSpPr>
        <p:grpSpPr>
          <a:xfrm>
            <a:off x="5267342" y="1821581"/>
            <a:ext cx="2175932" cy="0"/>
            <a:chOff x="5008034" y="4182643"/>
            <a:chExt cx="2175932" cy="0"/>
          </a:xfrm>
        </p:grpSpPr>
        <p:cxnSp>
          <p:nvCxnSpPr>
            <p:cNvPr id="23" name="Conector recto 22"/>
            <p:cNvCxnSpPr/>
            <p:nvPr/>
          </p:nvCxnSpPr>
          <p:spPr>
            <a:xfrm>
              <a:off x="5008034" y="4182643"/>
              <a:ext cx="543983" cy="0"/>
            </a:xfrm>
            <a:prstGeom prst="line">
              <a:avLst/>
            </a:prstGeom>
            <a:ln w="2540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5552017" y="4182643"/>
              <a:ext cx="543983" cy="0"/>
            </a:xfrm>
            <a:prstGeom prst="line">
              <a:avLst/>
            </a:prstGeom>
            <a:ln w="25400">
              <a:solidFill>
                <a:srgbClr val="AA72D4"/>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6096000" y="4182643"/>
              <a:ext cx="543983" cy="0"/>
            </a:xfrm>
            <a:prstGeom prst="line">
              <a:avLst/>
            </a:prstGeom>
            <a:ln w="25400">
              <a:solidFill>
                <a:srgbClr val="9C5BCD"/>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6639983" y="4182643"/>
              <a:ext cx="543983" cy="0"/>
            </a:xfrm>
            <a:prstGeom prst="line">
              <a:avLst/>
            </a:prstGeom>
            <a:ln w="25400">
              <a:solidFill>
                <a:srgbClr val="8D42C6"/>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774209" y="1441965"/>
            <a:ext cx="8816454" cy="4770537"/>
          </a:xfrm>
          <a:prstGeom prst="rect">
            <a:avLst/>
          </a:prstGeom>
        </p:spPr>
        <p:txBody>
          <a:bodyPr wrap="square">
            <a:spAutoFit/>
          </a:bodyPr>
          <a:lstStyle/>
          <a:p>
            <a:pPr indent="269875" algn="ctr">
              <a:spcAft>
                <a:spcPts val="0"/>
              </a:spcAft>
            </a:pPr>
            <a:r>
              <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rPr>
              <a:t>Abstract</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indent="269875" algn="ctr">
              <a:spcAft>
                <a:spcPts val="0"/>
              </a:spcAft>
            </a:pP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indent="269875" algn="just">
              <a:spcAft>
                <a:spcPts val="0"/>
              </a:spcAft>
            </a:pP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This study aims to examine an economically productive community in the group of the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Kridha</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Wanita</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(Women)-</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Jogoragan</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Community, D.I. Yogyakarta. This group is an economic group managing household waste as social capital, which has just left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Arisan</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(revolving saving) </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contains usury. By using the Asset Based Community Development method, the researcher participates in analyzing and helping the community as well to have high literacy comply with Islamic transactions; and strengthening their operational activities by using cash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savings as a source of enduring capital for micro-businesses in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Jogoragan</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This study found a model of social capital operation with the following patterns: 1) Savings from the sale of household waste are used as cash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for an eternal capital; 2) Transfer the savings from interest-based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Arisan</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into Sharia-based microfinance institutions; 3) Mosque is the base venue for strengthening the literacy and the application of Sharia and management system as well as Islamic social fundraising (ZISWAF); 4)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Infaq</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Sadaqah</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and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Zakah</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disbursed for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Amil</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are used for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Qardhul</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Hasan financing source, while profit from the sale and venture transactions used to boost the amount of cash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The combination of Islamic revolving fund and cash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would be supporting the development of the micro-enterprises of members, and contribute a multiplier effect in the community group </a:t>
            </a:r>
            <a:r>
              <a:rPr lang="en-US" sz="1600" dirty="0" smtClean="0">
                <a:solidFill>
                  <a:schemeClr val="bg1"/>
                </a:solidFill>
                <a:latin typeface="Calibri" panose="020F0502020204030204" pitchFamily="34" charset="0"/>
                <a:ea typeface="Calibri" panose="020F0502020204030204" pitchFamily="34" charset="0"/>
                <a:cs typeface="Arial" panose="020B0604020202020204" pitchFamily="34" charset="0"/>
              </a:rPr>
              <a:t>and to the country as </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well.</a:t>
            </a:r>
            <a:endPar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indent="269875" algn="just">
              <a:spcAft>
                <a:spcPts val="0"/>
              </a:spcAft>
            </a:pPr>
            <a:endPar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indent="269875" algn="just">
              <a:spcAft>
                <a:spcPts val="0"/>
              </a:spcAft>
            </a:pPr>
            <a:r>
              <a:rPr lang="en-US" sz="16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Keywords</a:t>
            </a:r>
            <a:r>
              <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rPr>
              <a:t>:</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Cash </a:t>
            </a:r>
            <a:r>
              <a:rPr lang="en-US" sz="1600" dirty="0" err="1">
                <a:solidFill>
                  <a:schemeClr val="bg1"/>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schemeClr val="bg1"/>
                </a:solidFill>
                <a:latin typeface="Calibri" panose="020F0502020204030204" pitchFamily="34" charset="0"/>
                <a:ea typeface="Calibri" panose="020F0502020204030204" pitchFamily="34" charset="0"/>
                <a:cs typeface="Arial" panose="020B0604020202020204" pitchFamily="34" charset="0"/>
              </a:rPr>
              <a:t>, Islamic Social Capital, ZISWAF, Revolving Fund, ABCD Method.</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2410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8" name="Grupo 7"/>
          <p:cNvGrpSpPr/>
          <p:nvPr/>
        </p:nvGrpSpPr>
        <p:grpSpPr>
          <a:xfrm>
            <a:off x="95534" y="614148"/>
            <a:ext cx="11955438" cy="5669303"/>
            <a:chOff x="600075" y="1809750"/>
            <a:chExt cx="7812088" cy="2743200"/>
          </a:xfrm>
        </p:grpSpPr>
        <p:sp>
          <p:nvSpPr>
            <p:cNvPr id="9" name="Rounded Rectangle 9"/>
            <p:cNvSpPr/>
            <p:nvPr/>
          </p:nvSpPr>
          <p:spPr>
            <a:xfrm>
              <a:off x="2581275" y="1809750"/>
              <a:ext cx="1868488" cy="2743200"/>
            </a:xfrm>
            <a:prstGeom prst="roundRect">
              <a:avLst>
                <a:gd name="adj" fmla="val 2475"/>
              </a:avLst>
            </a:prstGeom>
            <a:solidFill>
              <a:srgbClr val="AA72D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0" name="Rounded Rectangle 10"/>
            <p:cNvSpPr/>
            <p:nvPr/>
          </p:nvSpPr>
          <p:spPr>
            <a:xfrm>
              <a:off x="4562475" y="1809750"/>
              <a:ext cx="1868488" cy="2743200"/>
            </a:xfrm>
            <a:prstGeom prst="roundRect">
              <a:avLst>
                <a:gd name="adj" fmla="val 2475"/>
              </a:avLst>
            </a:prstGeom>
            <a:solidFill>
              <a:srgbClr val="222A35"/>
            </a:solidFill>
            <a:ln w="6350">
              <a:solidFill>
                <a:srgbClr val="9C5B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1" name="Rounded Rectangle 11"/>
            <p:cNvSpPr/>
            <p:nvPr/>
          </p:nvSpPr>
          <p:spPr>
            <a:xfrm>
              <a:off x="6543675" y="1809750"/>
              <a:ext cx="1868488" cy="2743200"/>
            </a:xfrm>
            <a:prstGeom prst="roundRect">
              <a:avLst>
                <a:gd name="adj" fmla="val 2475"/>
              </a:avLst>
            </a:prstGeom>
            <a:solidFill>
              <a:srgbClr val="222A35"/>
            </a:solidFill>
            <a:ln w="6350">
              <a:solidFill>
                <a:srgbClr val="8D42C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2" name="Rounded Rectangle 6"/>
            <p:cNvSpPr/>
            <p:nvPr/>
          </p:nvSpPr>
          <p:spPr>
            <a:xfrm>
              <a:off x="600075" y="1809750"/>
              <a:ext cx="1868488" cy="2743200"/>
            </a:xfrm>
            <a:prstGeom prst="roundRect">
              <a:avLst>
                <a:gd name="adj" fmla="val 2475"/>
              </a:avLst>
            </a:prstGeom>
            <a:solidFill>
              <a:srgbClr val="222A35"/>
            </a:solidFill>
            <a:ln w="6350">
              <a:solidFill>
                <a:srgbClr val="BC8F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prstClr val="white"/>
                </a:solidFill>
                <a:effectLst/>
                <a:uLnTx/>
                <a:uFillTx/>
                <a:latin typeface="Source Sans Pro Light"/>
                <a:ea typeface="+mn-ea"/>
                <a:cs typeface="+mn-cs"/>
              </a:endParaRPr>
            </a:p>
          </p:txBody>
        </p:sp>
        <p:sp>
          <p:nvSpPr>
            <p:cNvPr id="14" name="Text Placeholder 6"/>
            <p:cNvSpPr txBox="1">
              <a:spLocks/>
            </p:cNvSpPr>
            <p:nvPr/>
          </p:nvSpPr>
          <p:spPr bwMode="auto">
            <a:xfrm>
              <a:off x="944563" y="4015746"/>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JM" altLang="es-ES" sz="1000" b="1" i="0" u="none" strike="noStrike" kern="1200" cap="none" spc="0" normalizeH="0" baseline="0" noProof="0" dirty="0">
                  <a:ln>
                    <a:noFill/>
                  </a:ln>
                  <a:solidFill>
                    <a:srgbClr val="222A35"/>
                  </a:solidFill>
                  <a:effectLst/>
                  <a:uLnTx/>
                  <a:uFillTx/>
                  <a:latin typeface="Raleway" panose="020B0003030101060003" pitchFamily="34" charset="0"/>
                  <a:ea typeface="MS PGothic" panose="020B0600070205080204" pitchFamily="34" charset="-128"/>
                  <a:cs typeface="+mn-cs"/>
                </a:rPr>
                <a:t>Product One</a:t>
              </a:r>
            </a:p>
          </p:txBody>
        </p:sp>
        <p:sp>
          <p:nvSpPr>
            <p:cNvPr id="19" name="Text Placeholder 6"/>
            <p:cNvSpPr txBox="1">
              <a:spLocks/>
            </p:cNvSpPr>
            <p:nvPr/>
          </p:nvSpPr>
          <p:spPr bwMode="auto">
            <a:xfrm>
              <a:off x="6888163" y="4019550"/>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JM" altLang="es-ES" sz="1000" b="1" i="0" u="none" strike="noStrike" kern="1200" cap="none" spc="0" normalizeH="0" baseline="0" noProof="0" dirty="0">
                  <a:ln>
                    <a:noFill/>
                  </a:ln>
                  <a:solidFill>
                    <a:srgbClr val="222A35"/>
                  </a:solidFill>
                  <a:effectLst/>
                  <a:uLnTx/>
                  <a:uFillTx/>
                  <a:latin typeface="Raleway" panose="020B0003030101060003" pitchFamily="34" charset="0"/>
                  <a:ea typeface="MS PGothic" panose="020B0600070205080204" pitchFamily="34" charset="-128"/>
                  <a:cs typeface="+mn-cs"/>
                </a:rPr>
                <a:t>Product </a:t>
              </a:r>
              <a:r>
                <a:rPr kumimoji="0" lang="en-JM" altLang="es-ES" sz="1000" b="1" i="0" u="none" strike="noStrike" kern="1200" cap="none" spc="0" normalizeH="0" baseline="0" noProof="0" dirty="0" smtClean="0">
                  <a:ln>
                    <a:noFill/>
                  </a:ln>
                  <a:solidFill>
                    <a:srgbClr val="222A35"/>
                  </a:solidFill>
                  <a:effectLst/>
                  <a:uLnTx/>
                  <a:uFillTx/>
                  <a:latin typeface="Raleway" panose="020B0003030101060003" pitchFamily="34" charset="0"/>
                  <a:ea typeface="MS PGothic" panose="020B0600070205080204" pitchFamily="34" charset="-128"/>
                  <a:cs typeface="+mn-cs"/>
                </a:rPr>
                <a:t>Three</a:t>
              </a:r>
              <a:endParaRPr kumimoji="0" lang="en-JM" altLang="es-ES" sz="1000" b="1" i="0" u="none" strike="noStrike" kern="1200" cap="none" spc="0" normalizeH="0" baseline="0" noProof="0" dirty="0">
                <a:ln>
                  <a:noFill/>
                </a:ln>
                <a:solidFill>
                  <a:srgbClr val="222A35"/>
                </a:solidFill>
                <a:effectLst/>
                <a:uLnTx/>
                <a:uFillTx/>
                <a:latin typeface="Raleway" panose="020B0003030101060003" pitchFamily="34" charset="0"/>
                <a:ea typeface="MS PGothic" panose="020B0600070205080204" pitchFamily="34" charset="-128"/>
                <a:cs typeface="+mn-cs"/>
              </a:endParaRPr>
            </a:p>
          </p:txBody>
        </p:sp>
        <p:sp>
          <p:nvSpPr>
            <p:cNvPr id="24" name="Text Placeholder 6"/>
            <p:cNvSpPr txBox="1">
              <a:spLocks/>
            </p:cNvSpPr>
            <p:nvPr/>
          </p:nvSpPr>
          <p:spPr bwMode="auto">
            <a:xfrm>
              <a:off x="4983163" y="4019550"/>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JM" altLang="es-ES" sz="1000" b="1" i="0" u="none" strike="noStrike" kern="1200" cap="none" spc="0" normalizeH="0" baseline="0" noProof="0" dirty="0">
                  <a:ln>
                    <a:noFill/>
                  </a:ln>
                  <a:solidFill>
                    <a:srgbClr val="222A35"/>
                  </a:solidFill>
                  <a:effectLst/>
                  <a:uLnTx/>
                  <a:uFillTx/>
                  <a:latin typeface="Raleway" panose="020B0003030101060003" pitchFamily="34" charset="0"/>
                  <a:ea typeface="MS PGothic" panose="020B0600070205080204" pitchFamily="34" charset="-128"/>
                  <a:cs typeface="+mn-cs"/>
                </a:rPr>
                <a:t>Product </a:t>
              </a:r>
              <a:r>
                <a:rPr kumimoji="0" lang="en-JM" altLang="es-ES" sz="1000" b="1" i="0" u="none" strike="noStrike" kern="1200" cap="none" spc="0" normalizeH="0" baseline="0" noProof="0" dirty="0" smtClean="0">
                  <a:ln>
                    <a:noFill/>
                  </a:ln>
                  <a:solidFill>
                    <a:srgbClr val="222A35"/>
                  </a:solidFill>
                  <a:effectLst/>
                  <a:uLnTx/>
                  <a:uFillTx/>
                  <a:latin typeface="Raleway" panose="020B0003030101060003" pitchFamily="34" charset="0"/>
                  <a:ea typeface="MS PGothic" panose="020B0600070205080204" pitchFamily="34" charset="-128"/>
                  <a:cs typeface="+mn-cs"/>
                </a:rPr>
                <a:t>Two</a:t>
              </a:r>
              <a:endParaRPr kumimoji="0" lang="en-JM" altLang="es-ES" sz="1000" b="1" i="0" u="none" strike="noStrike" kern="1200" cap="none" spc="0" normalizeH="0" baseline="0" noProof="0" dirty="0">
                <a:ln>
                  <a:noFill/>
                </a:ln>
                <a:solidFill>
                  <a:srgbClr val="222A35"/>
                </a:solidFill>
                <a:effectLst/>
                <a:uLnTx/>
                <a:uFillTx/>
                <a:latin typeface="Raleway" panose="020B0003030101060003" pitchFamily="34" charset="0"/>
                <a:ea typeface="MS PGothic" panose="020B0600070205080204" pitchFamily="34" charset="-128"/>
                <a:cs typeface="+mn-cs"/>
              </a:endParaRPr>
            </a:p>
          </p:txBody>
        </p:sp>
      </p:gr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182" y="649248"/>
            <a:ext cx="2634191" cy="5562555"/>
          </a:xfrm>
          <a:prstGeom prst="rect">
            <a:avLst/>
          </a:prstGeom>
        </p:spPr>
      </p:pic>
      <p:sp>
        <p:nvSpPr>
          <p:cNvPr id="32" name="CuadroTexto 31"/>
          <p:cNvSpPr txBox="1"/>
          <p:nvPr/>
        </p:nvSpPr>
        <p:spPr>
          <a:xfrm>
            <a:off x="95533" y="69528"/>
            <a:ext cx="49438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HOW DO THEY ACCESS TO THE CAPITAL? </a:t>
            </a:r>
            <a:endParaRPr kumimoji="0" lang="es-ES" sz="24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585" y="676544"/>
            <a:ext cx="2644038" cy="5583349"/>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302" y="662896"/>
            <a:ext cx="2644038" cy="558334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7585" y="690192"/>
            <a:ext cx="2635226" cy="5564741"/>
          </a:xfrm>
          <a:prstGeom prst="rect">
            <a:avLst/>
          </a:prstGeom>
        </p:spPr>
      </p:pic>
      <p:grpSp>
        <p:nvGrpSpPr>
          <p:cNvPr id="2" name="Grupo 1"/>
          <p:cNvGrpSpPr/>
          <p:nvPr/>
        </p:nvGrpSpPr>
        <p:grpSpPr>
          <a:xfrm>
            <a:off x="11351284" y="6012925"/>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33256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upo 7"/>
          <p:cNvGrpSpPr/>
          <p:nvPr/>
        </p:nvGrpSpPr>
        <p:grpSpPr>
          <a:xfrm>
            <a:off x="3948878" y="1837072"/>
            <a:ext cx="4279198" cy="4028374"/>
            <a:chOff x="3899791" y="1150604"/>
            <a:chExt cx="4279198" cy="4028374"/>
          </a:xfrm>
        </p:grpSpPr>
        <p:grpSp>
          <p:nvGrpSpPr>
            <p:cNvPr id="9" name="Group 1988"/>
            <p:cNvGrpSpPr>
              <a:grpSpLocks/>
            </p:cNvGrpSpPr>
            <p:nvPr/>
          </p:nvGrpSpPr>
          <p:grpSpPr bwMode="auto">
            <a:xfrm>
              <a:off x="3900488" y="1151272"/>
              <a:ext cx="4278501" cy="4027706"/>
              <a:chOff x="0" y="0"/>
              <a:chExt cx="8060950" cy="7588306"/>
            </a:xfrm>
          </p:grpSpPr>
          <p:sp>
            <p:nvSpPr>
              <p:cNvPr id="44" name="Shape 1954"/>
              <p:cNvSpPr>
                <a:spLocks/>
              </p:cNvSpPr>
              <p:nvPr/>
            </p:nvSpPr>
            <p:spPr bwMode="auto">
              <a:xfrm>
                <a:off x="5669252" y="2870967"/>
                <a:ext cx="19289" cy="16619"/>
              </a:xfrm>
              <a:custGeom>
                <a:avLst/>
                <a:gdLst>
                  <a:gd name="T0" fmla="*/ 9645 w 21600"/>
                  <a:gd name="T1" fmla="*/ 8310 h 21600"/>
                  <a:gd name="T2" fmla="*/ 9645 w 21600"/>
                  <a:gd name="T3" fmla="*/ 8310 h 21600"/>
                  <a:gd name="T4" fmla="*/ 9645 w 21600"/>
                  <a:gd name="T5" fmla="*/ 8310 h 21600"/>
                  <a:gd name="T6" fmla="*/ 9645 w 21600"/>
                  <a:gd name="T7" fmla="*/ 831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0"/>
                      <a:pt x="14426" y="3817"/>
                      <a:pt x="2245" y="10760"/>
                    </a:cubicBezTo>
                    <a:cubicBezTo>
                      <a:pt x="1649" y="14323"/>
                      <a:pt x="755" y="18037"/>
                      <a:pt x="0" y="21600"/>
                    </a:cubicBezTo>
                    <a:cubicBezTo>
                      <a:pt x="7293" y="14473"/>
                      <a:pt x="14208" y="7058"/>
                      <a:pt x="21600" y="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5" name="Shape 1955"/>
              <p:cNvSpPr>
                <a:spLocks/>
              </p:cNvSpPr>
              <p:nvPr/>
            </p:nvSpPr>
            <p:spPr bwMode="auto">
              <a:xfrm>
                <a:off x="2979991" y="3252551"/>
                <a:ext cx="2195299" cy="4335755"/>
              </a:xfrm>
              <a:custGeom>
                <a:avLst/>
                <a:gdLst>
                  <a:gd name="T0" fmla="*/ 1097650 w 21600"/>
                  <a:gd name="T1" fmla="*/ 2167878 h 21233"/>
                  <a:gd name="T2" fmla="*/ 1097650 w 21600"/>
                  <a:gd name="T3" fmla="*/ 2167878 h 21233"/>
                  <a:gd name="T4" fmla="*/ 1097650 w 21600"/>
                  <a:gd name="T5" fmla="*/ 2167878 h 21233"/>
                  <a:gd name="T6" fmla="*/ 1097650 w 21600"/>
                  <a:gd name="T7" fmla="*/ 2167878 h 2123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233" extrusionOk="0">
                    <a:moveTo>
                      <a:pt x="18888" y="1342"/>
                    </a:moveTo>
                    <a:cubicBezTo>
                      <a:pt x="17357" y="2323"/>
                      <a:pt x="15980" y="3551"/>
                      <a:pt x="15190" y="5053"/>
                    </a:cubicBezTo>
                    <a:cubicBezTo>
                      <a:pt x="15190" y="5053"/>
                      <a:pt x="11881" y="1601"/>
                      <a:pt x="3746" y="0"/>
                    </a:cubicBezTo>
                    <a:cubicBezTo>
                      <a:pt x="4160" y="206"/>
                      <a:pt x="4539" y="435"/>
                      <a:pt x="4861" y="691"/>
                    </a:cubicBezTo>
                    <a:cubicBezTo>
                      <a:pt x="5120" y="897"/>
                      <a:pt x="5323" y="1114"/>
                      <a:pt x="5495" y="1334"/>
                    </a:cubicBezTo>
                    <a:cubicBezTo>
                      <a:pt x="7893" y="2663"/>
                      <a:pt x="10167" y="4819"/>
                      <a:pt x="9604" y="8114"/>
                    </a:cubicBezTo>
                    <a:cubicBezTo>
                      <a:pt x="9604" y="8114"/>
                      <a:pt x="6838" y="6371"/>
                      <a:pt x="0" y="7292"/>
                    </a:cubicBezTo>
                    <a:cubicBezTo>
                      <a:pt x="0" y="7292"/>
                      <a:pt x="15106" y="7260"/>
                      <a:pt x="7500" y="20907"/>
                    </a:cubicBezTo>
                    <a:cubicBezTo>
                      <a:pt x="7500" y="20907"/>
                      <a:pt x="13473" y="21600"/>
                      <a:pt x="19030" y="20967"/>
                    </a:cubicBezTo>
                    <a:cubicBezTo>
                      <a:pt x="19030" y="20967"/>
                      <a:pt x="12279" y="8657"/>
                      <a:pt x="21600" y="1065"/>
                    </a:cubicBezTo>
                    <a:cubicBezTo>
                      <a:pt x="20647" y="1227"/>
                      <a:pt x="19694" y="1307"/>
                      <a:pt x="18888" y="1342"/>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6" name="Shape 1956"/>
              <p:cNvSpPr>
                <a:spLocks/>
              </p:cNvSpPr>
              <p:nvPr/>
            </p:nvSpPr>
            <p:spPr bwMode="auto">
              <a:xfrm>
                <a:off x="1017558" y="272560"/>
                <a:ext cx="1050906" cy="1468818"/>
              </a:xfrm>
              <a:custGeom>
                <a:avLst/>
                <a:gdLst>
                  <a:gd name="T0" fmla="*/ 525453 w 17571"/>
                  <a:gd name="T1" fmla="*/ 734409 h 21600"/>
                  <a:gd name="T2" fmla="*/ 525453 w 17571"/>
                  <a:gd name="T3" fmla="*/ 734409 h 21600"/>
                  <a:gd name="T4" fmla="*/ 525453 w 17571"/>
                  <a:gd name="T5" fmla="*/ 734409 h 21600"/>
                  <a:gd name="T6" fmla="*/ 525453 w 17571"/>
                  <a:gd name="T7" fmla="*/ 7344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571" h="21600" extrusionOk="0">
                    <a:moveTo>
                      <a:pt x="16465" y="21600"/>
                    </a:moveTo>
                    <a:cubicBezTo>
                      <a:pt x="16465" y="21600"/>
                      <a:pt x="19586" y="13154"/>
                      <a:pt x="15342" y="7191"/>
                    </a:cubicBezTo>
                    <a:cubicBezTo>
                      <a:pt x="11102" y="1226"/>
                      <a:pt x="1106" y="0"/>
                      <a:pt x="1106" y="0"/>
                    </a:cubicBezTo>
                    <a:cubicBezTo>
                      <a:pt x="1106" y="0"/>
                      <a:pt x="-2014" y="8445"/>
                      <a:pt x="2226" y="14408"/>
                    </a:cubicBezTo>
                    <a:cubicBezTo>
                      <a:pt x="6468" y="20372"/>
                      <a:pt x="16465" y="21600"/>
                      <a:pt x="16465" y="2160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7" name="Shape 1957"/>
              <p:cNvSpPr>
                <a:spLocks/>
              </p:cNvSpPr>
              <p:nvPr/>
            </p:nvSpPr>
            <p:spPr bwMode="auto">
              <a:xfrm>
                <a:off x="2216823" y="0"/>
                <a:ext cx="941513" cy="1688082"/>
              </a:xfrm>
              <a:custGeom>
                <a:avLst/>
                <a:gdLst>
                  <a:gd name="T0" fmla="*/ 470757 w 18212"/>
                  <a:gd name="T1" fmla="*/ 844041 h 21600"/>
                  <a:gd name="T2" fmla="*/ 470757 w 18212"/>
                  <a:gd name="T3" fmla="*/ 844041 h 21600"/>
                  <a:gd name="T4" fmla="*/ 470757 w 18212"/>
                  <a:gd name="T5" fmla="*/ 844041 h 21600"/>
                  <a:gd name="T6" fmla="*/ 470757 w 18212"/>
                  <a:gd name="T7" fmla="*/ 84404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8212" h="21600" extrusionOk="0">
                    <a:moveTo>
                      <a:pt x="17828" y="12127"/>
                    </a:moveTo>
                    <a:cubicBezTo>
                      <a:pt x="19907" y="6163"/>
                      <a:pt x="12869" y="0"/>
                      <a:pt x="12869" y="0"/>
                    </a:cubicBezTo>
                    <a:cubicBezTo>
                      <a:pt x="12869" y="0"/>
                      <a:pt x="2462" y="3505"/>
                      <a:pt x="384" y="9470"/>
                    </a:cubicBezTo>
                    <a:cubicBezTo>
                      <a:pt x="-1693" y="15435"/>
                      <a:pt x="5342" y="21600"/>
                      <a:pt x="5342" y="21600"/>
                    </a:cubicBezTo>
                    <a:cubicBezTo>
                      <a:pt x="5342" y="21600"/>
                      <a:pt x="15751" y="18093"/>
                      <a:pt x="17828" y="12127"/>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8" name="Shape 1958"/>
              <p:cNvSpPr>
                <a:spLocks/>
              </p:cNvSpPr>
              <p:nvPr/>
            </p:nvSpPr>
            <p:spPr bwMode="auto">
              <a:xfrm>
                <a:off x="2889138" y="1017557"/>
                <a:ext cx="1468757" cy="1050839"/>
              </a:xfrm>
              <a:custGeom>
                <a:avLst/>
                <a:gdLst>
                  <a:gd name="T0" fmla="*/ 734379 w 21600"/>
                  <a:gd name="T1" fmla="*/ 525420 h 17571"/>
                  <a:gd name="T2" fmla="*/ 734379 w 21600"/>
                  <a:gd name="T3" fmla="*/ 525420 h 17571"/>
                  <a:gd name="T4" fmla="*/ 734379 w 21600"/>
                  <a:gd name="T5" fmla="*/ 525420 h 17571"/>
                  <a:gd name="T6" fmla="*/ 734379 w 21600"/>
                  <a:gd name="T7" fmla="*/ 525420 h 1757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7571" extrusionOk="0">
                    <a:moveTo>
                      <a:pt x="14410" y="15343"/>
                    </a:moveTo>
                    <a:cubicBezTo>
                      <a:pt x="20374" y="11104"/>
                      <a:pt x="21600" y="1107"/>
                      <a:pt x="21600" y="1107"/>
                    </a:cubicBezTo>
                    <a:cubicBezTo>
                      <a:pt x="21600" y="1107"/>
                      <a:pt x="13157" y="-2014"/>
                      <a:pt x="7193" y="2226"/>
                    </a:cubicBezTo>
                    <a:cubicBezTo>
                      <a:pt x="1229" y="6468"/>
                      <a:pt x="0" y="16465"/>
                      <a:pt x="0" y="16465"/>
                    </a:cubicBezTo>
                    <a:cubicBezTo>
                      <a:pt x="0" y="16465"/>
                      <a:pt x="8446" y="19586"/>
                      <a:pt x="14410" y="15343"/>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 name="Shape 1959"/>
              <p:cNvSpPr>
                <a:spLocks/>
              </p:cNvSpPr>
              <p:nvPr/>
            </p:nvSpPr>
            <p:spPr bwMode="auto">
              <a:xfrm>
                <a:off x="2943650" y="2234993"/>
                <a:ext cx="1688162" cy="941353"/>
              </a:xfrm>
              <a:custGeom>
                <a:avLst/>
                <a:gdLst>
                  <a:gd name="T0" fmla="*/ 844081 w 21600"/>
                  <a:gd name="T1" fmla="*/ 470677 h 18208"/>
                  <a:gd name="T2" fmla="*/ 844081 w 21600"/>
                  <a:gd name="T3" fmla="*/ 470677 h 18208"/>
                  <a:gd name="T4" fmla="*/ 844081 w 21600"/>
                  <a:gd name="T5" fmla="*/ 470677 h 18208"/>
                  <a:gd name="T6" fmla="*/ 844081 w 21600"/>
                  <a:gd name="T7" fmla="*/ 470677 h 1820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208" extrusionOk="0">
                    <a:moveTo>
                      <a:pt x="0" y="5341"/>
                    </a:moveTo>
                    <a:cubicBezTo>
                      <a:pt x="0" y="5341"/>
                      <a:pt x="3507" y="15748"/>
                      <a:pt x="9473" y="17823"/>
                    </a:cubicBezTo>
                    <a:cubicBezTo>
                      <a:pt x="15437" y="19904"/>
                      <a:pt x="21600" y="12869"/>
                      <a:pt x="21600" y="12869"/>
                    </a:cubicBezTo>
                    <a:cubicBezTo>
                      <a:pt x="21600" y="12869"/>
                      <a:pt x="18093" y="2460"/>
                      <a:pt x="12130" y="384"/>
                    </a:cubicBezTo>
                    <a:cubicBezTo>
                      <a:pt x="6166" y="-1696"/>
                      <a:pt x="0" y="5341"/>
                      <a:pt x="0" y="5341"/>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0" name="Shape 1960"/>
              <p:cNvSpPr>
                <a:spLocks/>
              </p:cNvSpPr>
              <p:nvPr/>
            </p:nvSpPr>
            <p:spPr bwMode="auto">
              <a:xfrm>
                <a:off x="2562065" y="2907308"/>
                <a:ext cx="1050119" cy="1468756"/>
              </a:xfrm>
              <a:custGeom>
                <a:avLst/>
                <a:gdLst>
                  <a:gd name="T0" fmla="*/ 525060 w 18088"/>
                  <a:gd name="T1" fmla="*/ 734378 h 21600"/>
                  <a:gd name="T2" fmla="*/ 525060 w 18088"/>
                  <a:gd name="T3" fmla="*/ 734378 h 21600"/>
                  <a:gd name="T4" fmla="*/ 525060 w 18088"/>
                  <a:gd name="T5" fmla="*/ 734378 h 21600"/>
                  <a:gd name="T6" fmla="*/ 525060 w 18088"/>
                  <a:gd name="T7" fmla="*/ 73437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8088" h="21600" extrusionOk="0">
                    <a:moveTo>
                      <a:pt x="13856" y="5118"/>
                    </a:moveTo>
                    <a:cubicBezTo>
                      <a:pt x="8952" y="934"/>
                      <a:pt x="1139" y="0"/>
                      <a:pt x="1139" y="0"/>
                    </a:cubicBezTo>
                    <a:cubicBezTo>
                      <a:pt x="1139" y="0"/>
                      <a:pt x="-2075" y="8445"/>
                      <a:pt x="2295" y="14410"/>
                    </a:cubicBezTo>
                    <a:cubicBezTo>
                      <a:pt x="6663" y="20374"/>
                      <a:pt x="16962" y="21600"/>
                      <a:pt x="16962" y="21600"/>
                    </a:cubicBezTo>
                    <a:cubicBezTo>
                      <a:pt x="16962" y="21600"/>
                      <a:pt x="19525" y="14823"/>
                      <a:pt x="16919" y="9122"/>
                    </a:cubicBezTo>
                    <a:cubicBezTo>
                      <a:pt x="16616" y="8462"/>
                      <a:pt x="16261" y="7812"/>
                      <a:pt x="15808" y="7192"/>
                    </a:cubicBezTo>
                    <a:cubicBezTo>
                      <a:pt x="15244" y="6424"/>
                      <a:pt x="14580" y="5737"/>
                      <a:pt x="13856" y="5118"/>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1" name="Shape 1961"/>
              <p:cNvSpPr>
                <a:spLocks/>
              </p:cNvSpPr>
              <p:nvPr/>
            </p:nvSpPr>
            <p:spPr bwMode="auto">
              <a:xfrm>
                <a:off x="1453654" y="2943649"/>
                <a:ext cx="941364" cy="1688108"/>
              </a:xfrm>
              <a:custGeom>
                <a:avLst/>
                <a:gdLst>
                  <a:gd name="T0" fmla="*/ 470682 w 18209"/>
                  <a:gd name="T1" fmla="*/ 844054 h 21600"/>
                  <a:gd name="T2" fmla="*/ 470682 w 18209"/>
                  <a:gd name="T3" fmla="*/ 844054 h 21600"/>
                  <a:gd name="T4" fmla="*/ 470682 w 18209"/>
                  <a:gd name="T5" fmla="*/ 844054 h 21600"/>
                  <a:gd name="T6" fmla="*/ 470682 w 18209"/>
                  <a:gd name="T7" fmla="*/ 84405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8209" h="21600" extrusionOk="0">
                    <a:moveTo>
                      <a:pt x="385" y="9473"/>
                    </a:moveTo>
                    <a:cubicBezTo>
                      <a:pt x="-1696" y="15435"/>
                      <a:pt x="5342" y="21600"/>
                      <a:pt x="5342" y="21600"/>
                    </a:cubicBezTo>
                    <a:cubicBezTo>
                      <a:pt x="5342" y="21600"/>
                      <a:pt x="15751" y="18094"/>
                      <a:pt x="17825" y="12131"/>
                    </a:cubicBezTo>
                    <a:cubicBezTo>
                      <a:pt x="19904" y="6164"/>
                      <a:pt x="12867" y="0"/>
                      <a:pt x="12867" y="0"/>
                    </a:cubicBezTo>
                    <a:cubicBezTo>
                      <a:pt x="12867" y="0"/>
                      <a:pt x="2460" y="3508"/>
                      <a:pt x="385" y="9473"/>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2" name="Shape 1962"/>
              <p:cNvSpPr>
                <a:spLocks/>
              </p:cNvSpPr>
              <p:nvPr/>
            </p:nvSpPr>
            <p:spPr bwMode="auto">
              <a:xfrm>
                <a:off x="272560" y="2562065"/>
                <a:ext cx="1468791" cy="1050956"/>
              </a:xfrm>
              <a:custGeom>
                <a:avLst/>
                <a:gdLst>
                  <a:gd name="T0" fmla="*/ 734396 w 21600"/>
                  <a:gd name="T1" fmla="*/ 525478 h 17569"/>
                  <a:gd name="T2" fmla="*/ 734396 w 21600"/>
                  <a:gd name="T3" fmla="*/ 525478 h 17569"/>
                  <a:gd name="T4" fmla="*/ 734396 w 21600"/>
                  <a:gd name="T5" fmla="*/ 525478 h 17569"/>
                  <a:gd name="T6" fmla="*/ 734396 w 21600"/>
                  <a:gd name="T7" fmla="*/ 525478 h 17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7569" extrusionOk="0">
                    <a:moveTo>
                      <a:pt x="7192" y="2229"/>
                    </a:moveTo>
                    <a:cubicBezTo>
                      <a:pt x="1226" y="6466"/>
                      <a:pt x="0" y="16462"/>
                      <a:pt x="0" y="16462"/>
                    </a:cubicBezTo>
                    <a:cubicBezTo>
                      <a:pt x="0" y="16462"/>
                      <a:pt x="8443" y="19585"/>
                      <a:pt x="14407" y="15344"/>
                    </a:cubicBezTo>
                    <a:cubicBezTo>
                      <a:pt x="20373" y="11102"/>
                      <a:pt x="21600" y="1106"/>
                      <a:pt x="21600" y="1106"/>
                    </a:cubicBezTo>
                    <a:cubicBezTo>
                      <a:pt x="21600" y="1106"/>
                      <a:pt x="13154" y="-2015"/>
                      <a:pt x="7192" y="2229"/>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3" name="Shape 1963"/>
              <p:cNvSpPr>
                <a:spLocks/>
              </p:cNvSpPr>
              <p:nvPr/>
            </p:nvSpPr>
            <p:spPr bwMode="auto">
              <a:xfrm>
                <a:off x="0" y="1471824"/>
                <a:ext cx="1688107" cy="941413"/>
              </a:xfrm>
              <a:custGeom>
                <a:avLst/>
                <a:gdLst>
                  <a:gd name="T0" fmla="*/ 844054 w 21600"/>
                  <a:gd name="T1" fmla="*/ 470707 h 18211"/>
                  <a:gd name="T2" fmla="*/ 844054 w 21600"/>
                  <a:gd name="T3" fmla="*/ 470707 h 18211"/>
                  <a:gd name="T4" fmla="*/ 844054 w 21600"/>
                  <a:gd name="T5" fmla="*/ 470707 h 18211"/>
                  <a:gd name="T6" fmla="*/ 844054 w 21600"/>
                  <a:gd name="T7" fmla="*/ 470707 h 1821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211" extrusionOk="0">
                    <a:moveTo>
                      <a:pt x="9470" y="17827"/>
                    </a:moveTo>
                    <a:cubicBezTo>
                      <a:pt x="15435" y="19905"/>
                      <a:pt x="21600" y="12870"/>
                      <a:pt x="21600" y="12870"/>
                    </a:cubicBezTo>
                    <a:cubicBezTo>
                      <a:pt x="21600" y="12870"/>
                      <a:pt x="18093" y="2461"/>
                      <a:pt x="12128" y="385"/>
                    </a:cubicBezTo>
                    <a:cubicBezTo>
                      <a:pt x="6164" y="-1695"/>
                      <a:pt x="0" y="5342"/>
                      <a:pt x="0" y="5342"/>
                    </a:cubicBezTo>
                    <a:cubicBezTo>
                      <a:pt x="0" y="5342"/>
                      <a:pt x="3506" y="15749"/>
                      <a:pt x="9470" y="17827"/>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4" name="Shape 1964"/>
              <p:cNvSpPr>
                <a:spLocks/>
              </p:cNvSpPr>
              <p:nvPr/>
            </p:nvSpPr>
            <p:spPr bwMode="auto">
              <a:xfrm>
                <a:off x="1980604" y="1780726"/>
                <a:ext cx="271678" cy="379579"/>
              </a:xfrm>
              <a:custGeom>
                <a:avLst/>
                <a:gdLst>
                  <a:gd name="T0" fmla="*/ 135839 w 17570"/>
                  <a:gd name="T1" fmla="*/ 189790 h 21600"/>
                  <a:gd name="T2" fmla="*/ 135839 w 17570"/>
                  <a:gd name="T3" fmla="*/ 189790 h 21600"/>
                  <a:gd name="T4" fmla="*/ 135839 w 17570"/>
                  <a:gd name="T5" fmla="*/ 189790 h 21600"/>
                  <a:gd name="T6" fmla="*/ 135839 w 17570"/>
                  <a:gd name="T7" fmla="*/ 1897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570" h="21600" extrusionOk="0">
                    <a:moveTo>
                      <a:pt x="2229" y="14409"/>
                    </a:moveTo>
                    <a:cubicBezTo>
                      <a:pt x="6464" y="20374"/>
                      <a:pt x="16465" y="21600"/>
                      <a:pt x="16465" y="21600"/>
                    </a:cubicBezTo>
                    <a:cubicBezTo>
                      <a:pt x="16465" y="21600"/>
                      <a:pt x="19585" y="13156"/>
                      <a:pt x="15342" y="7192"/>
                    </a:cubicBezTo>
                    <a:cubicBezTo>
                      <a:pt x="11107" y="1234"/>
                      <a:pt x="1105" y="0"/>
                      <a:pt x="1105" y="0"/>
                    </a:cubicBezTo>
                    <a:cubicBezTo>
                      <a:pt x="1105" y="0"/>
                      <a:pt x="-2015" y="8448"/>
                      <a:pt x="2229" y="14409"/>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5" name="Shape 1965"/>
              <p:cNvSpPr>
                <a:spLocks/>
              </p:cNvSpPr>
              <p:nvPr/>
            </p:nvSpPr>
            <p:spPr bwMode="auto">
              <a:xfrm>
                <a:off x="2289505" y="1726214"/>
                <a:ext cx="243252" cy="436141"/>
              </a:xfrm>
              <a:custGeom>
                <a:avLst/>
                <a:gdLst>
                  <a:gd name="T0" fmla="*/ 121626 w 18215"/>
                  <a:gd name="T1" fmla="*/ 218071 h 21600"/>
                  <a:gd name="T2" fmla="*/ 121626 w 18215"/>
                  <a:gd name="T3" fmla="*/ 218071 h 21600"/>
                  <a:gd name="T4" fmla="*/ 121626 w 18215"/>
                  <a:gd name="T5" fmla="*/ 218071 h 21600"/>
                  <a:gd name="T6" fmla="*/ 121626 w 18215"/>
                  <a:gd name="T7" fmla="*/ 21807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8215" h="21600" extrusionOk="0">
                    <a:moveTo>
                      <a:pt x="17834" y="12126"/>
                    </a:moveTo>
                    <a:cubicBezTo>
                      <a:pt x="19904" y="6165"/>
                      <a:pt x="12875" y="0"/>
                      <a:pt x="12875" y="0"/>
                    </a:cubicBezTo>
                    <a:cubicBezTo>
                      <a:pt x="12875" y="0"/>
                      <a:pt x="2469" y="3506"/>
                      <a:pt x="384" y="9471"/>
                    </a:cubicBezTo>
                    <a:cubicBezTo>
                      <a:pt x="-1696" y="15437"/>
                      <a:pt x="5348" y="21600"/>
                      <a:pt x="5348" y="21600"/>
                    </a:cubicBezTo>
                    <a:cubicBezTo>
                      <a:pt x="5348" y="21600"/>
                      <a:pt x="15752" y="18094"/>
                      <a:pt x="17834" y="12126"/>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6" name="Shape 1966"/>
              <p:cNvSpPr>
                <a:spLocks/>
              </p:cNvSpPr>
              <p:nvPr/>
            </p:nvSpPr>
            <p:spPr bwMode="auto">
              <a:xfrm>
                <a:off x="2471212" y="1980603"/>
                <a:ext cx="379518" cy="271602"/>
              </a:xfrm>
              <a:custGeom>
                <a:avLst/>
                <a:gdLst>
                  <a:gd name="T0" fmla="*/ 189759 w 21600"/>
                  <a:gd name="T1" fmla="*/ 135801 h 17570"/>
                  <a:gd name="T2" fmla="*/ 189759 w 21600"/>
                  <a:gd name="T3" fmla="*/ 135801 h 17570"/>
                  <a:gd name="T4" fmla="*/ 189759 w 21600"/>
                  <a:gd name="T5" fmla="*/ 135801 h 17570"/>
                  <a:gd name="T6" fmla="*/ 189759 w 21600"/>
                  <a:gd name="T7" fmla="*/ 135801 h 17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7570" extrusionOk="0">
                    <a:moveTo>
                      <a:pt x="14408" y="15343"/>
                    </a:moveTo>
                    <a:cubicBezTo>
                      <a:pt x="20375" y="11102"/>
                      <a:pt x="21600" y="1109"/>
                      <a:pt x="21600" y="1109"/>
                    </a:cubicBezTo>
                    <a:cubicBezTo>
                      <a:pt x="21600" y="1109"/>
                      <a:pt x="13160" y="-2016"/>
                      <a:pt x="7191" y="2225"/>
                    </a:cubicBezTo>
                    <a:cubicBezTo>
                      <a:pt x="1233" y="6468"/>
                      <a:pt x="0" y="16463"/>
                      <a:pt x="0" y="16463"/>
                    </a:cubicBezTo>
                    <a:cubicBezTo>
                      <a:pt x="0" y="16463"/>
                      <a:pt x="8448" y="19584"/>
                      <a:pt x="14408" y="15343"/>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7" name="Shape 1967"/>
              <p:cNvSpPr>
                <a:spLocks/>
              </p:cNvSpPr>
              <p:nvPr/>
            </p:nvSpPr>
            <p:spPr bwMode="auto">
              <a:xfrm>
                <a:off x="2471212" y="2289505"/>
                <a:ext cx="436337" cy="243217"/>
              </a:xfrm>
              <a:custGeom>
                <a:avLst/>
                <a:gdLst>
                  <a:gd name="T0" fmla="*/ 218169 w 21600"/>
                  <a:gd name="T1" fmla="*/ 121609 h 18213"/>
                  <a:gd name="T2" fmla="*/ 218169 w 21600"/>
                  <a:gd name="T3" fmla="*/ 121609 h 18213"/>
                  <a:gd name="T4" fmla="*/ 218169 w 21600"/>
                  <a:gd name="T5" fmla="*/ 121609 h 18213"/>
                  <a:gd name="T6" fmla="*/ 218169 w 21600"/>
                  <a:gd name="T7" fmla="*/ 121609 h 1821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213" extrusionOk="0">
                    <a:moveTo>
                      <a:pt x="9472" y="17828"/>
                    </a:moveTo>
                    <a:cubicBezTo>
                      <a:pt x="15435" y="19910"/>
                      <a:pt x="21600" y="12871"/>
                      <a:pt x="21600" y="12871"/>
                    </a:cubicBezTo>
                    <a:cubicBezTo>
                      <a:pt x="21600" y="12871"/>
                      <a:pt x="18089" y="2466"/>
                      <a:pt x="12128" y="382"/>
                    </a:cubicBezTo>
                    <a:cubicBezTo>
                      <a:pt x="6165" y="-1690"/>
                      <a:pt x="0" y="5343"/>
                      <a:pt x="0" y="5343"/>
                    </a:cubicBezTo>
                    <a:cubicBezTo>
                      <a:pt x="0" y="5343"/>
                      <a:pt x="3509" y="15756"/>
                      <a:pt x="9472" y="17828"/>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8" name="Shape 1968"/>
              <p:cNvSpPr>
                <a:spLocks/>
              </p:cNvSpPr>
              <p:nvPr/>
            </p:nvSpPr>
            <p:spPr bwMode="auto">
              <a:xfrm>
                <a:off x="2380359" y="2471211"/>
                <a:ext cx="271502" cy="379580"/>
              </a:xfrm>
              <a:custGeom>
                <a:avLst/>
                <a:gdLst>
                  <a:gd name="T0" fmla="*/ 135751 w 17572"/>
                  <a:gd name="T1" fmla="*/ 189790 h 21600"/>
                  <a:gd name="T2" fmla="*/ 135751 w 17572"/>
                  <a:gd name="T3" fmla="*/ 189790 h 21600"/>
                  <a:gd name="T4" fmla="*/ 135751 w 17572"/>
                  <a:gd name="T5" fmla="*/ 189790 h 21600"/>
                  <a:gd name="T6" fmla="*/ 135751 w 17572"/>
                  <a:gd name="T7" fmla="*/ 1897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7572" h="21600" extrusionOk="0">
                    <a:moveTo>
                      <a:pt x="15352" y="7194"/>
                    </a:moveTo>
                    <a:cubicBezTo>
                      <a:pt x="11105" y="1226"/>
                      <a:pt x="1105" y="0"/>
                      <a:pt x="1105" y="0"/>
                    </a:cubicBezTo>
                    <a:cubicBezTo>
                      <a:pt x="1105" y="0"/>
                      <a:pt x="-2014" y="8444"/>
                      <a:pt x="2229" y="14408"/>
                    </a:cubicBezTo>
                    <a:cubicBezTo>
                      <a:pt x="6471" y="20371"/>
                      <a:pt x="16463" y="21600"/>
                      <a:pt x="16463" y="21600"/>
                    </a:cubicBezTo>
                    <a:cubicBezTo>
                      <a:pt x="16463" y="21600"/>
                      <a:pt x="19586" y="13156"/>
                      <a:pt x="15352" y="7194"/>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9" name="Shape 1969"/>
              <p:cNvSpPr>
                <a:spLocks/>
              </p:cNvSpPr>
              <p:nvPr/>
            </p:nvSpPr>
            <p:spPr bwMode="auto">
              <a:xfrm>
                <a:off x="2089628" y="2489382"/>
                <a:ext cx="243290" cy="436168"/>
              </a:xfrm>
              <a:custGeom>
                <a:avLst/>
                <a:gdLst>
                  <a:gd name="T0" fmla="*/ 121645 w 18213"/>
                  <a:gd name="T1" fmla="*/ 218084 h 21600"/>
                  <a:gd name="T2" fmla="*/ 121645 w 18213"/>
                  <a:gd name="T3" fmla="*/ 218084 h 21600"/>
                  <a:gd name="T4" fmla="*/ 121645 w 18213"/>
                  <a:gd name="T5" fmla="*/ 218084 h 21600"/>
                  <a:gd name="T6" fmla="*/ 121645 w 18213"/>
                  <a:gd name="T7" fmla="*/ 21808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8213" h="21600" extrusionOk="0">
                    <a:moveTo>
                      <a:pt x="17829" y="12133"/>
                    </a:moveTo>
                    <a:cubicBezTo>
                      <a:pt x="19905" y="6167"/>
                      <a:pt x="12871" y="0"/>
                      <a:pt x="12871" y="0"/>
                    </a:cubicBezTo>
                    <a:cubicBezTo>
                      <a:pt x="12871" y="0"/>
                      <a:pt x="2461" y="3505"/>
                      <a:pt x="385" y="9472"/>
                    </a:cubicBezTo>
                    <a:cubicBezTo>
                      <a:pt x="-1695" y="15439"/>
                      <a:pt x="5337" y="21600"/>
                      <a:pt x="5337" y="21600"/>
                    </a:cubicBezTo>
                    <a:cubicBezTo>
                      <a:pt x="5337" y="21600"/>
                      <a:pt x="15750" y="18098"/>
                      <a:pt x="17829" y="12133"/>
                    </a:cubicBezTo>
                    <a:close/>
                  </a:path>
                </a:pathLst>
              </a:custGeom>
              <a:solidFill>
                <a:srgbClr val="F39C1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0" name="Shape 1970"/>
              <p:cNvSpPr>
                <a:spLocks/>
              </p:cNvSpPr>
              <p:nvPr/>
            </p:nvSpPr>
            <p:spPr bwMode="auto">
              <a:xfrm>
                <a:off x="1780726" y="2380358"/>
                <a:ext cx="379492" cy="271605"/>
              </a:xfrm>
              <a:custGeom>
                <a:avLst/>
                <a:gdLst>
                  <a:gd name="T0" fmla="*/ 189746 w 21600"/>
                  <a:gd name="T1" fmla="*/ 135803 h 17568"/>
                  <a:gd name="T2" fmla="*/ 189746 w 21600"/>
                  <a:gd name="T3" fmla="*/ 135803 h 17568"/>
                  <a:gd name="T4" fmla="*/ 189746 w 21600"/>
                  <a:gd name="T5" fmla="*/ 135803 h 17568"/>
                  <a:gd name="T6" fmla="*/ 189746 w 21600"/>
                  <a:gd name="T7" fmla="*/ 135803 h 1756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7568" extrusionOk="0">
                    <a:moveTo>
                      <a:pt x="14406" y="15344"/>
                    </a:moveTo>
                    <a:cubicBezTo>
                      <a:pt x="20373" y="11098"/>
                      <a:pt x="21600" y="1105"/>
                      <a:pt x="21600" y="1105"/>
                    </a:cubicBezTo>
                    <a:cubicBezTo>
                      <a:pt x="21600" y="1105"/>
                      <a:pt x="13153" y="-2015"/>
                      <a:pt x="7197" y="2230"/>
                    </a:cubicBezTo>
                    <a:cubicBezTo>
                      <a:pt x="1226" y="6465"/>
                      <a:pt x="0" y="16457"/>
                      <a:pt x="0" y="16457"/>
                    </a:cubicBezTo>
                    <a:cubicBezTo>
                      <a:pt x="0" y="16457"/>
                      <a:pt x="8439" y="19585"/>
                      <a:pt x="14406" y="15344"/>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 name="Shape 1971"/>
              <p:cNvSpPr>
                <a:spLocks/>
              </p:cNvSpPr>
              <p:nvPr/>
            </p:nvSpPr>
            <p:spPr bwMode="auto">
              <a:xfrm>
                <a:off x="1708043" y="2089627"/>
                <a:ext cx="436249" cy="243310"/>
              </a:xfrm>
              <a:custGeom>
                <a:avLst/>
                <a:gdLst>
                  <a:gd name="T0" fmla="*/ 218125 w 21600"/>
                  <a:gd name="T1" fmla="*/ 121655 h 18211"/>
                  <a:gd name="T2" fmla="*/ 218125 w 21600"/>
                  <a:gd name="T3" fmla="*/ 121655 h 18211"/>
                  <a:gd name="T4" fmla="*/ 218125 w 21600"/>
                  <a:gd name="T5" fmla="*/ 121655 h 18211"/>
                  <a:gd name="T6" fmla="*/ 218125 w 21600"/>
                  <a:gd name="T7" fmla="*/ 121655 h 1821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8211" extrusionOk="0">
                    <a:moveTo>
                      <a:pt x="21600" y="12869"/>
                    </a:moveTo>
                    <a:cubicBezTo>
                      <a:pt x="21600" y="12869"/>
                      <a:pt x="18095" y="2468"/>
                      <a:pt x="12130" y="384"/>
                    </a:cubicBezTo>
                    <a:cubicBezTo>
                      <a:pt x="6162" y="-1695"/>
                      <a:pt x="0" y="5346"/>
                      <a:pt x="0" y="5346"/>
                    </a:cubicBezTo>
                    <a:cubicBezTo>
                      <a:pt x="0" y="5346"/>
                      <a:pt x="3506" y="15752"/>
                      <a:pt x="9470" y="17828"/>
                    </a:cubicBezTo>
                    <a:cubicBezTo>
                      <a:pt x="15434" y="19905"/>
                      <a:pt x="21600" y="12869"/>
                      <a:pt x="21600" y="12869"/>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2" name="Shape 1972"/>
              <p:cNvSpPr>
                <a:spLocks/>
              </p:cNvSpPr>
              <p:nvPr/>
            </p:nvSpPr>
            <p:spPr bwMode="auto">
              <a:xfrm>
                <a:off x="5778276" y="254389"/>
                <a:ext cx="753428" cy="1410482"/>
              </a:xfrm>
              <a:custGeom>
                <a:avLst/>
                <a:gdLst>
                  <a:gd name="T0" fmla="*/ 376714 w 21364"/>
                  <a:gd name="T1" fmla="*/ 705241 h 21600"/>
                  <a:gd name="T2" fmla="*/ 376714 w 21364"/>
                  <a:gd name="T3" fmla="*/ 705241 h 21600"/>
                  <a:gd name="T4" fmla="*/ 376714 w 21364"/>
                  <a:gd name="T5" fmla="*/ 705241 h 21600"/>
                  <a:gd name="T6" fmla="*/ 376714 w 21364"/>
                  <a:gd name="T7" fmla="*/ 70524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64" h="21600" extrusionOk="0">
                    <a:moveTo>
                      <a:pt x="10472" y="21600"/>
                    </a:moveTo>
                    <a:cubicBezTo>
                      <a:pt x="10472" y="21600"/>
                      <a:pt x="21250" y="16823"/>
                      <a:pt x="21363" y="10860"/>
                    </a:cubicBezTo>
                    <a:cubicBezTo>
                      <a:pt x="21484" y="4896"/>
                      <a:pt x="10897" y="0"/>
                      <a:pt x="10897" y="0"/>
                    </a:cubicBezTo>
                    <a:cubicBezTo>
                      <a:pt x="10897" y="0"/>
                      <a:pt x="114" y="4775"/>
                      <a:pt x="1" y="10739"/>
                    </a:cubicBezTo>
                    <a:cubicBezTo>
                      <a:pt x="-116" y="16703"/>
                      <a:pt x="10472" y="21600"/>
                      <a:pt x="10472" y="2160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3" name="Shape 1973"/>
              <p:cNvSpPr>
                <a:spLocks/>
              </p:cNvSpPr>
              <p:nvPr/>
            </p:nvSpPr>
            <p:spPr bwMode="auto">
              <a:xfrm>
                <a:off x="6505103" y="854021"/>
                <a:ext cx="1011473" cy="993383"/>
              </a:xfrm>
              <a:custGeom>
                <a:avLst/>
                <a:gdLst>
                  <a:gd name="T0" fmla="*/ 505737 w 20158"/>
                  <a:gd name="T1" fmla="*/ 496692 h 19805"/>
                  <a:gd name="T2" fmla="*/ 505737 w 20158"/>
                  <a:gd name="T3" fmla="*/ 496692 h 19805"/>
                  <a:gd name="T4" fmla="*/ 505737 w 20158"/>
                  <a:gd name="T5" fmla="*/ 496692 h 19805"/>
                  <a:gd name="T6" fmla="*/ 505737 w 20158"/>
                  <a:gd name="T7" fmla="*/ 496692 h 1980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58" h="19805" extrusionOk="0">
                    <a:moveTo>
                      <a:pt x="34" y="19739"/>
                    </a:moveTo>
                    <a:cubicBezTo>
                      <a:pt x="34" y="19739"/>
                      <a:pt x="9785" y="20701"/>
                      <a:pt x="15334" y="15267"/>
                    </a:cubicBezTo>
                    <a:cubicBezTo>
                      <a:pt x="20879" y="9835"/>
                      <a:pt x="20123" y="66"/>
                      <a:pt x="20123" y="66"/>
                    </a:cubicBezTo>
                    <a:cubicBezTo>
                      <a:pt x="20123" y="66"/>
                      <a:pt x="10371" y="-899"/>
                      <a:pt x="4825" y="4533"/>
                    </a:cubicBezTo>
                    <a:cubicBezTo>
                      <a:pt x="-721" y="9968"/>
                      <a:pt x="34" y="19739"/>
                      <a:pt x="34" y="19739"/>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4" name="Shape 1974"/>
              <p:cNvSpPr>
                <a:spLocks/>
              </p:cNvSpPr>
              <p:nvPr/>
            </p:nvSpPr>
            <p:spPr bwMode="auto">
              <a:xfrm>
                <a:off x="6650468" y="1871579"/>
                <a:ext cx="1410482" cy="753469"/>
              </a:xfrm>
              <a:custGeom>
                <a:avLst/>
                <a:gdLst>
                  <a:gd name="T0" fmla="*/ 705241 w 21600"/>
                  <a:gd name="T1" fmla="*/ 376735 h 21367"/>
                  <a:gd name="T2" fmla="*/ 705241 w 21600"/>
                  <a:gd name="T3" fmla="*/ 376735 h 21367"/>
                  <a:gd name="T4" fmla="*/ 705241 w 21600"/>
                  <a:gd name="T5" fmla="*/ 376735 h 21367"/>
                  <a:gd name="T6" fmla="*/ 705241 w 21600"/>
                  <a:gd name="T7" fmla="*/ 376735 h 2136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67" extrusionOk="0">
                    <a:moveTo>
                      <a:pt x="10862" y="1"/>
                    </a:moveTo>
                    <a:cubicBezTo>
                      <a:pt x="4897" y="-114"/>
                      <a:pt x="0" y="10473"/>
                      <a:pt x="0" y="10473"/>
                    </a:cubicBezTo>
                    <a:cubicBezTo>
                      <a:pt x="0" y="10473"/>
                      <a:pt x="4777" y="21253"/>
                      <a:pt x="10741" y="21367"/>
                    </a:cubicBezTo>
                    <a:cubicBezTo>
                      <a:pt x="16705" y="21486"/>
                      <a:pt x="21600" y="10898"/>
                      <a:pt x="21600" y="10898"/>
                    </a:cubicBezTo>
                    <a:cubicBezTo>
                      <a:pt x="21600" y="10898"/>
                      <a:pt x="16826" y="117"/>
                      <a:pt x="10862" y="1"/>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5" name="Shape 1975"/>
              <p:cNvSpPr>
                <a:spLocks/>
              </p:cNvSpPr>
              <p:nvPr/>
            </p:nvSpPr>
            <p:spPr bwMode="auto">
              <a:xfrm>
                <a:off x="6450591" y="2616577"/>
                <a:ext cx="993483" cy="1011294"/>
              </a:xfrm>
              <a:custGeom>
                <a:avLst/>
                <a:gdLst>
                  <a:gd name="T0" fmla="*/ 496742 w 19807"/>
                  <a:gd name="T1" fmla="*/ 505647 h 20153"/>
                  <a:gd name="T2" fmla="*/ 496742 w 19807"/>
                  <a:gd name="T3" fmla="*/ 505647 h 20153"/>
                  <a:gd name="T4" fmla="*/ 496742 w 19807"/>
                  <a:gd name="T5" fmla="*/ 505647 h 20153"/>
                  <a:gd name="T6" fmla="*/ 496742 w 19807"/>
                  <a:gd name="T7" fmla="*/ 505647 h 2015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807" h="20153" extrusionOk="0">
                    <a:moveTo>
                      <a:pt x="66" y="35"/>
                    </a:moveTo>
                    <a:cubicBezTo>
                      <a:pt x="66" y="35"/>
                      <a:pt x="-895" y="9784"/>
                      <a:pt x="4539" y="15329"/>
                    </a:cubicBezTo>
                    <a:cubicBezTo>
                      <a:pt x="9971" y="20878"/>
                      <a:pt x="19741" y="20117"/>
                      <a:pt x="19741" y="20117"/>
                    </a:cubicBezTo>
                    <a:cubicBezTo>
                      <a:pt x="19741" y="20117"/>
                      <a:pt x="20705" y="10370"/>
                      <a:pt x="15274" y="4824"/>
                    </a:cubicBezTo>
                    <a:cubicBezTo>
                      <a:pt x="9838" y="-722"/>
                      <a:pt x="66" y="35"/>
                      <a:pt x="66" y="35"/>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 name="Shape 1976"/>
              <p:cNvSpPr>
                <a:spLocks/>
              </p:cNvSpPr>
              <p:nvPr/>
            </p:nvSpPr>
            <p:spPr bwMode="auto">
              <a:xfrm>
                <a:off x="5687423" y="2743772"/>
                <a:ext cx="753511" cy="1410509"/>
              </a:xfrm>
              <a:custGeom>
                <a:avLst/>
                <a:gdLst>
                  <a:gd name="T0" fmla="*/ 376756 w 21370"/>
                  <a:gd name="T1" fmla="*/ 705255 h 21600"/>
                  <a:gd name="T2" fmla="*/ 376756 w 21370"/>
                  <a:gd name="T3" fmla="*/ 705255 h 21600"/>
                  <a:gd name="T4" fmla="*/ 376756 w 21370"/>
                  <a:gd name="T5" fmla="*/ 705255 h 21600"/>
                  <a:gd name="T6" fmla="*/ 376756 w 21370"/>
                  <a:gd name="T7" fmla="*/ 7052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70" h="21600" extrusionOk="0">
                    <a:moveTo>
                      <a:pt x="10895" y="0"/>
                    </a:moveTo>
                    <a:cubicBezTo>
                      <a:pt x="10895" y="0"/>
                      <a:pt x="116" y="4777"/>
                      <a:pt x="1" y="10741"/>
                    </a:cubicBezTo>
                    <a:cubicBezTo>
                      <a:pt x="-118" y="16705"/>
                      <a:pt x="10470" y="21600"/>
                      <a:pt x="10470" y="21600"/>
                    </a:cubicBezTo>
                    <a:cubicBezTo>
                      <a:pt x="10470" y="21600"/>
                      <a:pt x="21252" y="16825"/>
                      <a:pt x="21369" y="10862"/>
                    </a:cubicBezTo>
                    <a:cubicBezTo>
                      <a:pt x="21482" y="4895"/>
                      <a:pt x="10895" y="0"/>
                      <a:pt x="10895" y="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7" name="Shape 1977"/>
              <p:cNvSpPr>
                <a:spLocks/>
              </p:cNvSpPr>
              <p:nvPr/>
            </p:nvSpPr>
            <p:spPr bwMode="auto">
              <a:xfrm>
                <a:off x="4688035" y="2543894"/>
                <a:ext cx="1011316" cy="993282"/>
              </a:xfrm>
              <a:custGeom>
                <a:avLst/>
                <a:gdLst>
                  <a:gd name="T0" fmla="*/ 505658 w 20647"/>
                  <a:gd name="T1" fmla="*/ 496641 h 20558"/>
                  <a:gd name="T2" fmla="*/ 505658 w 20647"/>
                  <a:gd name="T3" fmla="*/ 496641 h 20558"/>
                  <a:gd name="T4" fmla="*/ 505658 w 20647"/>
                  <a:gd name="T5" fmla="*/ 496641 h 20558"/>
                  <a:gd name="T6" fmla="*/ 505658 w 20647"/>
                  <a:gd name="T7" fmla="*/ 496641 h 2055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647" h="20558" extrusionOk="0">
                    <a:moveTo>
                      <a:pt x="15704" y="15854"/>
                    </a:moveTo>
                    <a:cubicBezTo>
                      <a:pt x="18120" y="13457"/>
                      <a:pt x="19361" y="10249"/>
                      <a:pt x="19998" y="7349"/>
                    </a:cubicBezTo>
                    <a:cubicBezTo>
                      <a:pt x="20012" y="7292"/>
                      <a:pt x="20028" y="7233"/>
                      <a:pt x="20039" y="7176"/>
                    </a:cubicBezTo>
                    <a:cubicBezTo>
                      <a:pt x="20859" y="3326"/>
                      <a:pt x="20612" y="69"/>
                      <a:pt x="20612" y="69"/>
                    </a:cubicBezTo>
                    <a:cubicBezTo>
                      <a:pt x="20612" y="69"/>
                      <a:pt x="10622" y="-931"/>
                      <a:pt x="4943" y="4711"/>
                    </a:cubicBezTo>
                    <a:cubicBezTo>
                      <a:pt x="-741" y="10351"/>
                      <a:pt x="36" y="20493"/>
                      <a:pt x="36" y="20493"/>
                    </a:cubicBezTo>
                    <a:cubicBezTo>
                      <a:pt x="36" y="20493"/>
                      <a:pt x="1847" y="20669"/>
                      <a:pt x="4360" y="20444"/>
                    </a:cubicBezTo>
                    <a:cubicBezTo>
                      <a:pt x="6033" y="20293"/>
                      <a:pt x="8011" y="19956"/>
                      <a:pt x="9987" y="19271"/>
                    </a:cubicBezTo>
                    <a:cubicBezTo>
                      <a:pt x="12023" y="18567"/>
                      <a:pt x="14048" y="17499"/>
                      <a:pt x="15704" y="15854"/>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8" name="Shape 1978"/>
              <p:cNvSpPr>
                <a:spLocks/>
              </p:cNvSpPr>
              <p:nvPr/>
            </p:nvSpPr>
            <p:spPr bwMode="auto">
              <a:xfrm>
                <a:off x="4161085" y="1780726"/>
                <a:ext cx="1410456" cy="753462"/>
              </a:xfrm>
              <a:custGeom>
                <a:avLst/>
                <a:gdLst>
                  <a:gd name="T0" fmla="*/ 705228 w 21600"/>
                  <a:gd name="T1" fmla="*/ 376731 h 21365"/>
                  <a:gd name="T2" fmla="*/ 705228 w 21600"/>
                  <a:gd name="T3" fmla="*/ 376731 h 21365"/>
                  <a:gd name="T4" fmla="*/ 705228 w 21600"/>
                  <a:gd name="T5" fmla="*/ 376731 h 21365"/>
                  <a:gd name="T6" fmla="*/ 705228 w 21600"/>
                  <a:gd name="T7" fmla="*/ 376731 h 213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65" extrusionOk="0">
                    <a:moveTo>
                      <a:pt x="21600" y="10893"/>
                    </a:moveTo>
                    <a:cubicBezTo>
                      <a:pt x="21600" y="10893"/>
                      <a:pt x="16823" y="112"/>
                      <a:pt x="10859" y="1"/>
                    </a:cubicBezTo>
                    <a:cubicBezTo>
                      <a:pt x="4897" y="-120"/>
                      <a:pt x="0" y="10469"/>
                      <a:pt x="0" y="10469"/>
                    </a:cubicBezTo>
                    <a:cubicBezTo>
                      <a:pt x="0" y="10469"/>
                      <a:pt x="4775" y="21248"/>
                      <a:pt x="10739" y="21364"/>
                    </a:cubicBezTo>
                    <a:cubicBezTo>
                      <a:pt x="16705" y="21480"/>
                      <a:pt x="21600" y="10893"/>
                      <a:pt x="21600" y="10893"/>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9" name="Shape 1979"/>
              <p:cNvSpPr>
                <a:spLocks/>
              </p:cNvSpPr>
              <p:nvPr/>
            </p:nvSpPr>
            <p:spPr bwMode="auto">
              <a:xfrm>
                <a:off x="4760718" y="781339"/>
                <a:ext cx="993436" cy="1011409"/>
              </a:xfrm>
              <a:custGeom>
                <a:avLst/>
                <a:gdLst>
                  <a:gd name="T0" fmla="*/ 496718 w 19808"/>
                  <a:gd name="T1" fmla="*/ 505705 h 20157"/>
                  <a:gd name="T2" fmla="*/ 496718 w 19808"/>
                  <a:gd name="T3" fmla="*/ 505705 h 20157"/>
                  <a:gd name="T4" fmla="*/ 496718 w 19808"/>
                  <a:gd name="T5" fmla="*/ 505705 h 20157"/>
                  <a:gd name="T6" fmla="*/ 496718 w 19808"/>
                  <a:gd name="T7" fmla="*/ 505705 h 2015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808" h="20157" extrusionOk="0">
                    <a:moveTo>
                      <a:pt x="19742" y="20122"/>
                    </a:moveTo>
                    <a:cubicBezTo>
                      <a:pt x="19742" y="20122"/>
                      <a:pt x="20705" y="10370"/>
                      <a:pt x="15267" y="4824"/>
                    </a:cubicBezTo>
                    <a:cubicBezTo>
                      <a:pt x="9838" y="-723"/>
                      <a:pt x="66" y="35"/>
                      <a:pt x="66" y="35"/>
                    </a:cubicBezTo>
                    <a:cubicBezTo>
                      <a:pt x="66" y="35"/>
                      <a:pt x="-895" y="9786"/>
                      <a:pt x="4537" y="15332"/>
                    </a:cubicBezTo>
                    <a:cubicBezTo>
                      <a:pt x="9970" y="20877"/>
                      <a:pt x="19742" y="20122"/>
                      <a:pt x="19742" y="20122"/>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0" name="Shape 1980"/>
              <p:cNvSpPr>
                <a:spLocks/>
              </p:cNvSpPr>
              <p:nvPr/>
            </p:nvSpPr>
            <p:spPr bwMode="auto">
              <a:xfrm>
                <a:off x="6014494" y="1708043"/>
                <a:ext cx="194627" cy="364507"/>
              </a:xfrm>
              <a:custGeom>
                <a:avLst/>
                <a:gdLst>
                  <a:gd name="T0" fmla="*/ 97314 w 21364"/>
                  <a:gd name="T1" fmla="*/ 182254 h 21600"/>
                  <a:gd name="T2" fmla="*/ 97314 w 21364"/>
                  <a:gd name="T3" fmla="*/ 182254 h 21600"/>
                  <a:gd name="T4" fmla="*/ 97314 w 21364"/>
                  <a:gd name="T5" fmla="*/ 182254 h 21600"/>
                  <a:gd name="T6" fmla="*/ 97314 w 21364"/>
                  <a:gd name="T7" fmla="*/ 18225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64" h="21600" extrusionOk="0">
                    <a:moveTo>
                      <a:pt x="10899" y="0"/>
                    </a:moveTo>
                    <a:cubicBezTo>
                      <a:pt x="10899" y="0"/>
                      <a:pt x="110" y="4774"/>
                      <a:pt x="1" y="10741"/>
                    </a:cubicBezTo>
                    <a:cubicBezTo>
                      <a:pt x="-120" y="16701"/>
                      <a:pt x="10476" y="21600"/>
                      <a:pt x="10476" y="21600"/>
                    </a:cubicBezTo>
                    <a:cubicBezTo>
                      <a:pt x="10476" y="21600"/>
                      <a:pt x="21260" y="16826"/>
                      <a:pt x="21363" y="10858"/>
                    </a:cubicBezTo>
                    <a:cubicBezTo>
                      <a:pt x="21480" y="4894"/>
                      <a:pt x="10899" y="0"/>
                      <a:pt x="10899" y="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1" name="Shape 1981"/>
              <p:cNvSpPr>
                <a:spLocks/>
              </p:cNvSpPr>
              <p:nvPr/>
            </p:nvSpPr>
            <p:spPr bwMode="auto">
              <a:xfrm>
                <a:off x="6214372" y="1853408"/>
                <a:ext cx="261329" cy="256714"/>
              </a:xfrm>
              <a:custGeom>
                <a:avLst/>
                <a:gdLst>
                  <a:gd name="T0" fmla="*/ 130665 w 20154"/>
                  <a:gd name="T1" fmla="*/ 128357 h 19803"/>
                  <a:gd name="T2" fmla="*/ 130665 w 20154"/>
                  <a:gd name="T3" fmla="*/ 128357 h 19803"/>
                  <a:gd name="T4" fmla="*/ 130665 w 20154"/>
                  <a:gd name="T5" fmla="*/ 128357 h 19803"/>
                  <a:gd name="T6" fmla="*/ 130665 w 20154"/>
                  <a:gd name="T7" fmla="*/ 128357 h 1980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54" h="19803" extrusionOk="0">
                    <a:moveTo>
                      <a:pt x="15329" y="15270"/>
                    </a:moveTo>
                    <a:cubicBezTo>
                      <a:pt x="20877" y="9835"/>
                      <a:pt x="20119" y="66"/>
                      <a:pt x="20119" y="66"/>
                    </a:cubicBezTo>
                    <a:cubicBezTo>
                      <a:pt x="20119" y="66"/>
                      <a:pt x="10371" y="-896"/>
                      <a:pt x="4829" y="4529"/>
                    </a:cubicBezTo>
                    <a:cubicBezTo>
                      <a:pt x="-723" y="9967"/>
                      <a:pt x="35" y="19736"/>
                      <a:pt x="35" y="19736"/>
                    </a:cubicBezTo>
                    <a:cubicBezTo>
                      <a:pt x="35" y="19736"/>
                      <a:pt x="9781" y="20704"/>
                      <a:pt x="15329" y="1527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2" name="Shape 1982"/>
              <p:cNvSpPr>
                <a:spLocks/>
              </p:cNvSpPr>
              <p:nvPr/>
            </p:nvSpPr>
            <p:spPr bwMode="auto">
              <a:xfrm>
                <a:off x="6250713" y="2125969"/>
                <a:ext cx="364372" cy="194740"/>
              </a:xfrm>
              <a:custGeom>
                <a:avLst/>
                <a:gdLst>
                  <a:gd name="T0" fmla="*/ 182186 w 21600"/>
                  <a:gd name="T1" fmla="*/ 97370 h 21371"/>
                  <a:gd name="T2" fmla="*/ 182186 w 21600"/>
                  <a:gd name="T3" fmla="*/ 97370 h 21371"/>
                  <a:gd name="T4" fmla="*/ 182186 w 21600"/>
                  <a:gd name="T5" fmla="*/ 97370 h 21371"/>
                  <a:gd name="T6" fmla="*/ 182186 w 21600"/>
                  <a:gd name="T7" fmla="*/ 97370 h 2137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71" extrusionOk="0">
                    <a:moveTo>
                      <a:pt x="10735" y="21370"/>
                    </a:moveTo>
                    <a:cubicBezTo>
                      <a:pt x="16701" y="21489"/>
                      <a:pt x="21600" y="10901"/>
                      <a:pt x="21600" y="10901"/>
                    </a:cubicBezTo>
                    <a:cubicBezTo>
                      <a:pt x="21600" y="10901"/>
                      <a:pt x="16823" y="123"/>
                      <a:pt x="10856" y="1"/>
                    </a:cubicBezTo>
                    <a:cubicBezTo>
                      <a:pt x="4895" y="-111"/>
                      <a:pt x="0" y="10479"/>
                      <a:pt x="0" y="10479"/>
                    </a:cubicBezTo>
                    <a:cubicBezTo>
                      <a:pt x="0" y="10479"/>
                      <a:pt x="4776" y="21258"/>
                      <a:pt x="10735" y="2137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3" name="Shape 1983"/>
              <p:cNvSpPr>
                <a:spLocks/>
              </p:cNvSpPr>
              <p:nvPr/>
            </p:nvSpPr>
            <p:spPr bwMode="auto">
              <a:xfrm>
                <a:off x="6196202" y="2307676"/>
                <a:ext cx="256785" cy="261332"/>
              </a:xfrm>
              <a:custGeom>
                <a:avLst/>
                <a:gdLst>
                  <a:gd name="T0" fmla="*/ 128393 w 19816"/>
                  <a:gd name="T1" fmla="*/ 130666 h 20152"/>
                  <a:gd name="T2" fmla="*/ 128393 w 19816"/>
                  <a:gd name="T3" fmla="*/ 130666 h 20152"/>
                  <a:gd name="T4" fmla="*/ 128393 w 19816"/>
                  <a:gd name="T5" fmla="*/ 130666 h 20152"/>
                  <a:gd name="T6" fmla="*/ 128393 w 19816"/>
                  <a:gd name="T7" fmla="*/ 130666 h 2015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816" h="20152" extrusionOk="0">
                    <a:moveTo>
                      <a:pt x="64" y="35"/>
                    </a:moveTo>
                    <a:cubicBezTo>
                      <a:pt x="64" y="35"/>
                      <a:pt x="-890" y="9785"/>
                      <a:pt x="4539" y="15330"/>
                    </a:cubicBezTo>
                    <a:cubicBezTo>
                      <a:pt x="9977" y="20879"/>
                      <a:pt x="19750" y="20117"/>
                      <a:pt x="19750" y="20117"/>
                    </a:cubicBezTo>
                    <a:cubicBezTo>
                      <a:pt x="19750" y="20117"/>
                      <a:pt x="20710" y="10371"/>
                      <a:pt x="15276" y="4824"/>
                    </a:cubicBezTo>
                    <a:cubicBezTo>
                      <a:pt x="9843" y="-721"/>
                      <a:pt x="64" y="35"/>
                      <a:pt x="64" y="35"/>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4" name="Shape 1984"/>
              <p:cNvSpPr>
                <a:spLocks/>
              </p:cNvSpPr>
              <p:nvPr/>
            </p:nvSpPr>
            <p:spPr bwMode="auto">
              <a:xfrm>
                <a:off x="5996324" y="2344017"/>
                <a:ext cx="194747" cy="364514"/>
              </a:xfrm>
              <a:custGeom>
                <a:avLst/>
                <a:gdLst>
                  <a:gd name="T0" fmla="*/ 97374 w 21389"/>
                  <a:gd name="T1" fmla="*/ 182257 h 21600"/>
                  <a:gd name="T2" fmla="*/ 97374 w 21389"/>
                  <a:gd name="T3" fmla="*/ 182257 h 21600"/>
                  <a:gd name="T4" fmla="*/ 97374 w 21389"/>
                  <a:gd name="T5" fmla="*/ 182257 h 21600"/>
                  <a:gd name="T6" fmla="*/ 97374 w 21389"/>
                  <a:gd name="T7" fmla="*/ 1822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89" h="21600" extrusionOk="0">
                    <a:moveTo>
                      <a:pt x="10484" y="21600"/>
                    </a:moveTo>
                    <a:cubicBezTo>
                      <a:pt x="10484" y="21600"/>
                      <a:pt x="21271" y="16828"/>
                      <a:pt x="21388" y="10864"/>
                    </a:cubicBezTo>
                    <a:cubicBezTo>
                      <a:pt x="21497" y="4896"/>
                      <a:pt x="10901" y="0"/>
                      <a:pt x="10901" y="0"/>
                    </a:cubicBezTo>
                    <a:cubicBezTo>
                      <a:pt x="10901" y="0"/>
                      <a:pt x="133" y="4776"/>
                      <a:pt x="0" y="10746"/>
                    </a:cubicBezTo>
                    <a:cubicBezTo>
                      <a:pt x="-103" y="16704"/>
                      <a:pt x="10484" y="21600"/>
                      <a:pt x="10484" y="2160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5" name="Shape 1985"/>
              <p:cNvSpPr>
                <a:spLocks/>
              </p:cNvSpPr>
              <p:nvPr/>
            </p:nvSpPr>
            <p:spPr bwMode="auto">
              <a:xfrm>
                <a:off x="5741934" y="2289505"/>
                <a:ext cx="261372" cy="256676"/>
              </a:xfrm>
              <a:custGeom>
                <a:avLst/>
                <a:gdLst>
                  <a:gd name="T0" fmla="*/ 130686 w 20161"/>
                  <a:gd name="T1" fmla="*/ 128338 h 19802"/>
                  <a:gd name="T2" fmla="*/ 130686 w 20161"/>
                  <a:gd name="T3" fmla="*/ 128338 h 19802"/>
                  <a:gd name="T4" fmla="*/ 130686 w 20161"/>
                  <a:gd name="T5" fmla="*/ 128338 h 19802"/>
                  <a:gd name="T6" fmla="*/ 130686 w 20161"/>
                  <a:gd name="T7" fmla="*/ 128338 h 1980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61" h="19802" extrusionOk="0">
                    <a:moveTo>
                      <a:pt x="15332" y="15268"/>
                    </a:moveTo>
                    <a:cubicBezTo>
                      <a:pt x="20877" y="9836"/>
                      <a:pt x="20127" y="66"/>
                      <a:pt x="20127" y="66"/>
                    </a:cubicBezTo>
                    <a:cubicBezTo>
                      <a:pt x="20127" y="66"/>
                      <a:pt x="10373" y="-896"/>
                      <a:pt x="4822" y="4538"/>
                    </a:cubicBezTo>
                    <a:cubicBezTo>
                      <a:pt x="-723" y="9968"/>
                      <a:pt x="35" y="19735"/>
                      <a:pt x="35" y="19735"/>
                    </a:cubicBezTo>
                    <a:cubicBezTo>
                      <a:pt x="35" y="19735"/>
                      <a:pt x="9790" y="20704"/>
                      <a:pt x="15332" y="15268"/>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6" name="Shape 1986"/>
              <p:cNvSpPr>
                <a:spLocks/>
              </p:cNvSpPr>
              <p:nvPr/>
            </p:nvSpPr>
            <p:spPr bwMode="auto">
              <a:xfrm>
                <a:off x="5596569" y="2089627"/>
                <a:ext cx="364461" cy="194769"/>
              </a:xfrm>
              <a:custGeom>
                <a:avLst/>
                <a:gdLst>
                  <a:gd name="T0" fmla="*/ 182231 w 21600"/>
                  <a:gd name="T1" fmla="*/ 97385 h 21365"/>
                  <a:gd name="T2" fmla="*/ 182231 w 21600"/>
                  <a:gd name="T3" fmla="*/ 97385 h 21365"/>
                  <a:gd name="T4" fmla="*/ 182231 w 21600"/>
                  <a:gd name="T5" fmla="*/ 97385 h 21365"/>
                  <a:gd name="T6" fmla="*/ 182231 w 21600"/>
                  <a:gd name="T7" fmla="*/ 97385 h 2136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65" extrusionOk="0">
                    <a:moveTo>
                      <a:pt x="21600" y="10887"/>
                    </a:moveTo>
                    <a:cubicBezTo>
                      <a:pt x="21600" y="10887"/>
                      <a:pt x="16824" y="116"/>
                      <a:pt x="10859" y="1"/>
                    </a:cubicBezTo>
                    <a:cubicBezTo>
                      <a:pt x="4893" y="-121"/>
                      <a:pt x="0" y="10468"/>
                      <a:pt x="0" y="10468"/>
                    </a:cubicBezTo>
                    <a:cubicBezTo>
                      <a:pt x="0" y="10468"/>
                      <a:pt x="4776" y="21244"/>
                      <a:pt x="10741" y="21363"/>
                    </a:cubicBezTo>
                    <a:cubicBezTo>
                      <a:pt x="16698" y="21479"/>
                      <a:pt x="21600" y="10887"/>
                      <a:pt x="21600" y="10887"/>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7" name="Shape 1987"/>
              <p:cNvSpPr>
                <a:spLocks/>
              </p:cNvSpPr>
              <p:nvPr/>
            </p:nvSpPr>
            <p:spPr bwMode="auto">
              <a:xfrm>
                <a:off x="5760105" y="1835238"/>
                <a:ext cx="256790" cy="261429"/>
              </a:xfrm>
              <a:custGeom>
                <a:avLst/>
                <a:gdLst>
                  <a:gd name="T0" fmla="*/ 128395 w 19812"/>
                  <a:gd name="T1" fmla="*/ 130715 h 20163"/>
                  <a:gd name="T2" fmla="*/ 128395 w 19812"/>
                  <a:gd name="T3" fmla="*/ 130715 h 20163"/>
                  <a:gd name="T4" fmla="*/ 128395 w 19812"/>
                  <a:gd name="T5" fmla="*/ 130715 h 20163"/>
                  <a:gd name="T6" fmla="*/ 128395 w 19812"/>
                  <a:gd name="T7" fmla="*/ 130715 h 2016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812" h="20163" extrusionOk="0">
                    <a:moveTo>
                      <a:pt x="19748" y="20130"/>
                    </a:moveTo>
                    <a:cubicBezTo>
                      <a:pt x="19748" y="20130"/>
                      <a:pt x="20702" y="10371"/>
                      <a:pt x="15265" y="4827"/>
                    </a:cubicBezTo>
                    <a:cubicBezTo>
                      <a:pt x="9838" y="-721"/>
                      <a:pt x="66" y="35"/>
                      <a:pt x="66" y="35"/>
                    </a:cubicBezTo>
                    <a:cubicBezTo>
                      <a:pt x="66" y="35"/>
                      <a:pt x="-898" y="9792"/>
                      <a:pt x="4545" y="15331"/>
                    </a:cubicBezTo>
                    <a:cubicBezTo>
                      <a:pt x="9971" y="20879"/>
                      <a:pt x="19748" y="20130"/>
                      <a:pt x="19748" y="20130"/>
                    </a:cubicBezTo>
                    <a:close/>
                  </a:path>
                </a:pathLst>
              </a:custGeom>
              <a:solidFill>
                <a:srgbClr val="F1F1F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0" name="Shape 1989"/>
            <p:cNvSpPr>
              <a:spLocks/>
            </p:cNvSpPr>
            <p:nvPr/>
          </p:nvSpPr>
          <p:spPr bwMode="auto">
            <a:xfrm>
              <a:off x="5481638" y="2876885"/>
              <a:ext cx="1165225" cy="2301875"/>
            </a:xfrm>
            <a:custGeom>
              <a:avLst/>
              <a:gdLst>
                <a:gd name="T0" fmla="*/ 582647 w 21600"/>
                <a:gd name="T1" fmla="*/ 1150738 h 21233"/>
                <a:gd name="T2" fmla="*/ 582647 w 21600"/>
                <a:gd name="T3" fmla="*/ 1150738 h 21233"/>
                <a:gd name="T4" fmla="*/ 582647 w 21600"/>
                <a:gd name="T5" fmla="*/ 1150738 h 21233"/>
                <a:gd name="T6" fmla="*/ 582647 w 21600"/>
                <a:gd name="T7" fmla="*/ 1150738 h 2123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233" extrusionOk="0">
                  <a:moveTo>
                    <a:pt x="18888" y="1342"/>
                  </a:moveTo>
                  <a:cubicBezTo>
                    <a:pt x="17357" y="2323"/>
                    <a:pt x="15980" y="3551"/>
                    <a:pt x="15190" y="5053"/>
                  </a:cubicBezTo>
                  <a:cubicBezTo>
                    <a:pt x="15190" y="5053"/>
                    <a:pt x="11881" y="1601"/>
                    <a:pt x="3746" y="0"/>
                  </a:cubicBezTo>
                  <a:cubicBezTo>
                    <a:pt x="4160" y="206"/>
                    <a:pt x="4539" y="435"/>
                    <a:pt x="4861" y="691"/>
                  </a:cubicBezTo>
                  <a:cubicBezTo>
                    <a:pt x="5120" y="897"/>
                    <a:pt x="5323" y="1114"/>
                    <a:pt x="5495" y="1334"/>
                  </a:cubicBezTo>
                  <a:cubicBezTo>
                    <a:pt x="7893" y="2663"/>
                    <a:pt x="10167" y="4819"/>
                    <a:pt x="9604" y="8114"/>
                  </a:cubicBezTo>
                  <a:cubicBezTo>
                    <a:pt x="9604" y="8114"/>
                    <a:pt x="6838" y="6371"/>
                    <a:pt x="0" y="7292"/>
                  </a:cubicBezTo>
                  <a:cubicBezTo>
                    <a:pt x="0" y="7292"/>
                    <a:pt x="15106" y="7260"/>
                    <a:pt x="7500" y="20907"/>
                  </a:cubicBezTo>
                  <a:cubicBezTo>
                    <a:pt x="7500" y="20907"/>
                    <a:pt x="13473" y="21600"/>
                    <a:pt x="19030" y="20967"/>
                  </a:cubicBezTo>
                  <a:cubicBezTo>
                    <a:pt x="19030" y="20967"/>
                    <a:pt x="12279" y="8657"/>
                    <a:pt x="21600" y="1065"/>
                  </a:cubicBezTo>
                  <a:cubicBezTo>
                    <a:pt x="20647" y="1227"/>
                    <a:pt x="19694" y="1307"/>
                    <a:pt x="18888" y="1342"/>
                  </a:cubicBezTo>
                  <a:close/>
                </a:path>
              </a:pathLst>
            </a:custGeom>
            <a:solidFill>
              <a:schemeClr val="bg1">
                <a:lumMod val="95000"/>
              </a:schemeClr>
            </a:solidFill>
            <a:ln>
              <a:noFill/>
            </a:ln>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Shape 1990"/>
            <p:cNvSpPr/>
            <p:nvPr/>
          </p:nvSpPr>
          <p:spPr>
            <a:xfrm>
              <a:off x="4439925" y="1295282"/>
              <a:ext cx="557835" cy="779667"/>
            </a:xfrm>
            <a:custGeom>
              <a:avLst/>
              <a:gdLst/>
              <a:ahLst/>
              <a:cxnLst>
                <a:cxn ang="0">
                  <a:pos x="wd2" y="hd2"/>
                </a:cxn>
                <a:cxn ang="5400000">
                  <a:pos x="wd2" y="hd2"/>
                </a:cxn>
                <a:cxn ang="10800000">
                  <a:pos x="wd2" y="hd2"/>
                </a:cxn>
                <a:cxn ang="16200000">
                  <a:pos x="wd2" y="hd2"/>
                </a:cxn>
              </a:cxnLst>
              <a:rect l="0" t="0" r="r" b="b"/>
              <a:pathLst>
                <a:path w="17571" h="21600" extrusionOk="0">
                  <a:moveTo>
                    <a:pt x="16465" y="21600"/>
                  </a:moveTo>
                  <a:cubicBezTo>
                    <a:pt x="16465" y="21600"/>
                    <a:pt x="19586" y="13154"/>
                    <a:pt x="15342" y="7191"/>
                  </a:cubicBezTo>
                  <a:cubicBezTo>
                    <a:pt x="11102" y="1226"/>
                    <a:pt x="1106" y="0"/>
                    <a:pt x="1106" y="0"/>
                  </a:cubicBezTo>
                  <a:cubicBezTo>
                    <a:pt x="1106" y="0"/>
                    <a:pt x="-2014" y="8445"/>
                    <a:pt x="2226" y="14408"/>
                  </a:cubicBezTo>
                  <a:cubicBezTo>
                    <a:pt x="6468" y="20372"/>
                    <a:pt x="16465" y="21600"/>
                    <a:pt x="16465" y="21600"/>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2" name="Shape 1991"/>
            <p:cNvSpPr/>
            <p:nvPr/>
          </p:nvSpPr>
          <p:spPr>
            <a:xfrm>
              <a:off x="5076511" y="1150604"/>
              <a:ext cx="499768" cy="896056"/>
            </a:xfrm>
            <a:custGeom>
              <a:avLst/>
              <a:gdLst/>
              <a:ahLst/>
              <a:cxnLst>
                <a:cxn ang="0">
                  <a:pos x="wd2" y="hd2"/>
                </a:cxn>
                <a:cxn ang="5400000">
                  <a:pos x="wd2" y="hd2"/>
                </a:cxn>
                <a:cxn ang="10800000">
                  <a:pos x="wd2" y="hd2"/>
                </a:cxn>
                <a:cxn ang="16200000">
                  <a:pos x="wd2" y="hd2"/>
                </a:cxn>
              </a:cxnLst>
              <a:rect l="0" t="0" r="r" b="b"/>
              <a:pathLst>
                <a:path w="18212" h="21600" extrusionOk="0">
                  <a:moveTo>
                    <a:pt x="17828" y="12127"/>
                  </a:moveTo>
                  <a:cubicBezTo>
                    <a:pt x="19907" y="6163"/>
                    <a:pt x="12869" y="0"/>
                    <a:pt x="12869" y="0"/>
                  </a:cubicBezTo>
                  <a:cubicBezTo>
                    <a:pt x="12869" y="0"/>
                    <a:pt x="2462" y="3505"/>
                    <a:pt x="384" y="9470"/>
                  </a:cubicBezTo>
                  <a:cubicBezTo>
                    <a:pt x="-1693" y="15435"/>
                    <a:pt x="5342" y="21600"/>
                    <a:pt x="5342" y="21600"/>
                  </a:cubicBezTo>
                  <a:cubicBezTo>
                    <a:pt x="5342" y="21600"/>
                    <a:pt x="15751" y="18093"/>
                    <a:pt x="17828" y="12127"/>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3" name="Shape 1992"/>
            <p:cNvSpPr/>
            <p:nvPr/>
          </p:nvSpPr>
          <p:spPr>
            <a:xfrm>
              <a:off x="5433385" y="1690736"/>
              <a:ext cx="779636" cy="557799"/>
            </a:xfrm>
            <a:custGeom>
              <a:avLst/>
              <a:gdLst/>
              <a:ahLst/>
              <a:cxnLst>
                <a:cxn ang="0">
                  <a:pos x="wd2" y="hd2"/>
                </a:cxn>
                <a:cxn ang="5400000">
                  <a:pos x="wd2" y="hd2"/>
                </a:cxn>
                <a:cxn ang="10800000">
                  <a:pos x="wd2" y="hd2"/>
                </a:cxn>
                <a:cxn ang="16200000">
                  <a:pos x="wd2" y="hd2"/>
                </a:cxn>
              </a:cxnLst>
              <a:rect l="0" t="0" r="r" b="b"/>
              <a:pathLst>
                <a:path w="21600" h="17571" extrusionOk="0">
                  <a:moveTo>
                    <a:pt x="14410" y="15343"/>
                  </a:moveTo>
                  <a:cubicBezTo>
                    <a:pt x="20374" y="11104"/>
                    <a:pt x="21600" y="1107"/>
                    <a:pt x="21600" y="1107"/>
                  </a:cubicBezTo>
                  <a:cubicBezTo>
                    <a:pt x="21600" y="1107"/>
                    <a:pt x="13157" y="-2014"/>
                    <a:pt x="7193" y="2226"/>
                  </a:cubicBezTo>
                  <a:cubicBezTo>
                    <a:pt x="1229" y="6468"/>
                    <a:pt x="0" y="16465"/>
                    <a:pt x="0" y="16465"/>
                  </a:cubicBezTo>
                  <a:cubicBezTo>
                    <a:pt x="0" y="16465"/>
                    <a:pt x="8446" y="19586"/>
                    <a:pt x="14410" y="15343"/>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4" name="Shape 1993"/>
            <p:cNvSpPr/>
            <p:nvPr/>
          </p:nvSpPr>
          <p:spPr>
            <a:xfrm>
              <a:off x="5462321" y="2336967"/>
              <a:ext cx="896099" cy="499682"/>
            </a:xfrm>
            <a:custGeom>
              <a:avLst/>
              <a:gdLst/>
              <a:ahLst/>
              <a:cxnLst>
                <a:cxn ang="0">
                  <a:pos x="wd2" y="hd2"/>
                </a:cxn>
                <a:cxn ang="5400000">
                  <a:pos x="wd2" y="hd2"/>
                </a:cxn>
                <a:cxn ang="10800000">
                  <a:pos x="wd2" y="hd2"/>
                </a:cxn>
                <a:cxn ang="16200000">
                  <a:pos x="wd2" y="hd2"/>
                </a:cxn>
              </a:cxnLst>
              <a:rect l="0" t="0" r="r" b="b"/>
              <a:pathLst>
                <a:path w="21600" h="18208" extrusionOk="0">
                  <a:moveTo>
                    <a:pt x="0" y="5341"/>
                  </a:moveTo>
                  <a:cubicBezTo>
                    <a:pt x="0" y="5341"/>
                    <a:pt x="3507" y="15748"/>
                    <a:pt x="9473" y="17823"/>
                  </a:cubicBezTo>
                  <a:cubicBezTo>
                    <a:pt x="15437" y="19904"/>
                    <a:pt x="21600" y="12869"/>
                    <a:pt x="21600" y="12869"/>
                  </a:cubicBezTo>
                  <a:cubicBezTo>
                    <a:pt x="21600" y="12869"/>
                    <a:pt x="18093" y="2460"/>
                    <a:pt x="12130" y="384"/>
                  </a:cubicBezTo>
                  <a:cubicBezTo>
                    <a:pt x="6166" y="-1696"/>
                    <a:pt x="0" y="5341"/>
                    <a:pt x="0" y="5341"/>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5" name="Shape 1994"/>
            <p:cNvSpPr/>
            <p:nvPr/>
          </p:nvSpPr>
          <p:spPr>
            <a:xfrm>
              <a:off x="5259770" y="2693840"/>
              <a:ext cx="557417" cy="779635"/>
            </a:xfrm>
            <a:custGeom>
              <a:avLst/>
              <a:gdLst/>
              <a:ahLst/>
              <a:cxnLst>
                <a:cxn ang="0">
                  <a:pos x="wd2" y="hd2"/>
                </a:cxn>
                <a:cxn ang="5400000">
                  <a:pos x="wd2" y="hd2"/>
                </a:cxn>
                <a:cxn ang="10800000">
                  <a:pos x="wd2" y="hd2"/>
                </a:cxn>
                <a:cxn ang="16200000">
                  <a:pos x="wd2" y="hd2"/>
                </a:cxn>
              </a:cxnLst>
              <a:rect l="0" t="0" r="r" b="b"/>
              <a:pathLst>
                <a:path w="18088" h="21600" extrusionOk="0">
                  <a:moveTo>
                    <a:pt x="13856" y="5118"/>
                  </a:moveTo>
                  <a:cubicBezTo>
                    <a:pt x="8952" y="934"/>
                    <a:pt x="1139" y="0"/>
                    <a:pt x="1139" y="0"/>
                  </a:cubicBezTo>
                  <a:cubicBezTo>
                    <a:pt x="1139" y="0"/>
                    <a:pt x="-2075" y="8445"/>
                    <a:pt x="2295" y="14410"/>
                  </a:cubicBezTo>
                  <a:cubicBezTo>
                    <a:pt x="6663" y="20374"/>
                    <a:pt x="16962" y="21600"/>
                    <a:pt x="16962" y="21600"/>
                  </a:cubicBezTo>
                  <a:cubicBezTo>
                    <a:pt x="16962" y="21600"/>
                    <a:pt x="19525" y="14823"/>
                    <a:pt x="16919" y="9122"/>
                  </a:cubicBezTo>
                  <a:cubicBezTo>
                    <a:pt x="16616" y="8462"/>
                    <a:pt x="16261" y="7812"/>
                    <a:pt x="15808" y="7192"/>
                  </a:cubicBezTo>
                  <a:cubicBezTo>
                    <a:pt x="15244" y="6424"/>
                    <a:pt x="14580" y="5737"/>
                    <a:pt x="13856" y="5118"/>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6" name="Shape 1995"/>
            <p:cNvSpPr/>
            <p:nvPr/>
          </p:nvSpPr>
          <p:spPr>
            <a:xfrm>
              <a:off x="4671410" y="2713131"/>
              <a:ext cx="499689" cy="896069"/>
            </a:xfrm>
            <a:custGeom>
              <a:avLst/>
              <a:gdLst/>
              <a:ahLst/>
              <a:cxnLst>
                <a:cxn ang="0">
                  <a:pos x="wd2" y="hd2"/>
                </a:cxn>
                <a:cxn ang="5400000">
                  <a:pos x="wd2" y="hd2"/>
                </a:cxn>
                <a:cxn ang="10800000">
                  <a:pos x="wd2" y="hd2"/>
                </a:cxn>
                <a:cxn ang="16200000">
                  <a:pos x="wd2" y="hd2"/>
                </a:cxn>
              </a:cxnLst>
              <a:rect l="0" t="0" r="r" b="b"/>
              <a:pathLst>
                <a:path w="18209" h="21600" extrusionOk="0">
                  <a:moveTo>
                    <a:pt x="385" y="9473"/>
                  </a:moveTo>
                  <a:cubicBezTo>
                    <a:pt x="-1696" y="15435"/>
                    <a:pt x="5342" y="21600"/>
                    <a:pt x="5342" y="21600"/>
                  </a:cubicBezTo>
                  <a:cubicBezTo>
                    <a:pt x="5342" y="21600"/>
                    <a:pt x="15751" y="18094"/>
                    <a:pt x="17825" y="12131"/>
                  </a:cubicBezTo>
                  <a:cubicBezTo>
                    <a:pt x="19904" y="6164"/>
                    <a:pt x="12867" y="0"/>
                    <a:pt x="12867" y="0"/>
                  </a:cubicBezTo>
                  <a:cubicBezTo>
                    <a:pt x="12867" y="0"/>
                    <a:pt x="2460" y="3508"/>
                    <a:pt x="385" y="9473"/>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7" name="Shape 1996"/>
            <p:cNvSpPr/>
            <p:nvPr/>
          </p:nvSpPr>
          <p:spPr>
            <a:xfrm>
              <a:off x="4044470" y="2510581"/>
              <a:ext cx="779654" cy="557861"/>
            </a:xfrm>
            <a:custGeom>
              <a:avLst/>
              <a:gdLst/>
              <a:ahLst/>
              <a:cxnLst>
                <a:cxn ang="0">
                  <a:pos x="wd2" y="hd2"/>
                </a:cxn>
                <a:cxn ang="5400000">
                  <a:pos x="wd2" y="hd2"/>
                </a:cxn>
                <a:cxn ang="10800000">
                  <a:pos x="wd2" y="hd2"/>
                </a:cxn>
                <a:cxn ang="16200000">
                  <a:pos x="wd2" y="hd2"/>
                </a:cxn>
              </a:cxnLst>
              <a:rect l="0" t="0" r="r" b="b"/>
              <a:pathLst>
                <a:path w="21600" h="17569" extrusionOk="0">
                  <a:moveTo>
                    <a:pt x="7192" y="2229"/>
                  </a:moveTo>
                  <a:cubicBezTo>
                    <a:pt x="1226" y="6466"/>
                    <a:pt x="0" y="16462"/>
                    <a:pt x="0" y="16462"/>
                  </a:cubicBezTo>
                  <a:cubicBezTo>
                    <a:pt x="0" y="16462"/>
                    <a:pt x="8443" y="19585"/>
                    <a:pt x="14407" y="15344"/>
                  </a:cubicBezTo>
                  <a:cubicBezTo>
                    <a:pt x="20373" y="11102"/>
                    <a:pt x="21600" y="1106"/>
                    <a:pt x="21600" y="1106"/>
                  </a:cubicBezTo>
                  <a:cubicBezTo>
                    <a:pt x="21600" y="1106"/>
                    <a:pt x="13154" y="-2015"/>
                    <a:pt x="7192" y="2229"/>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8" name="Shape 1997"/>
            <p:cNvSpPr/>
            <p:nvPr/>
          </p:nvSpPr>
          <p:spPr>
            <a:xfrm>
              <a:off x="3899791" y="1931867"/>
              <a:ext cx="896070" cy="499714"/>
            </a:xfrm>
            <a:custGeom>
              <a:avLst/>
              <a:gdLst/>
              <a:ahLst/>
              <a:cxnLst>
                <a:cxn ang="0">
                  <a:pos x="wd2" y="hd2"/>
                </a:cxn>
                <a:cxn ang="5400000">
                  <a:pos x="wd2" y="hd2"/>
                </a:cxn>
                <a:cxn ang="10800000">
                  <a:pos x="wd2" y="hd2"/>
                </a:cxn>
                <a:cxn ang="16200000">
                  <a:pos x="wd2" y="hd2"/>
                </a:cxn>
              </a:cxnLst>
              <a:rect l="0" t="0" r="r" b="b"/>
              <a:pathLst>
                <a:path w="21600" h="18211" extrusionOk="0">
                  <a:moveTo>
                    <a:pt x="9470" y="17827"/>
                  </a:moveTo>
                  <a:cubicBezTo>
                    <a:pt x="15435" y="19905"/>
                    <a:pt x="21600" y="12870"/>
                    <a:pt x="21600" y="12870"/>
                  </a:cubicBezTo>
                  <a:cubicBezTo>
                    <a:pt x="21600" y="12870"/>
                    <a:pt x="18093" y="2461"/>
                    <a:pt x="12128" y="385"/>
                  </a:cubicBezTo>
                  <a:cubicBezTo>
                    <a:pt x="6164" y="-1695"/>
                    <a:pt x="0" y="5342"/>
                    <a:pt x="0" y="5342"/>
                  </a:cubicBezTo>
                  <a:cubicBezTo>
                    <a:pt x="0" y="5342"/>
                    <a:pt x="3506" y="15749"/>
                    <a:pt x="9470" y="17827"/>
                  </a:cubicBezTo>
                  <a:close/>
                </a:path>
              </a:pathLst>
            </a:custGeom>
            <a:solidFill>
              <a:srgbClr val="BC8FD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19" name="Shape 1998"/>
            <p:cNvSpPr/>
            <p:nvPr/>
          </p:nvSpPr>
          <p:spPr>
            <a:xfrm>
              <a:off x="4951123" y="2095836"/>
              <a:ext cx="144210" cy="201485"/>
            </a:xfrm>
            <a:custGeom>
              <a:avLst/>
              <a:gdLst/>
              <a:ahLst/>
              <a:cxnLst>
                <a:cxn ang="0">
                  <a:pos x="wd2" y="hd2"/>
                </a:cxn>
                <a:cxn ang="5400000">
                  <a:pos x="wd2" y="hd2"/>
                </a:cxn>
                <a:cxn ang="10800000">
                  <a:pos x="wd2" y="hd2"/>
                </a:cxn>
                <a:cxn ang="16200000">
                  <a:pos x="wd2" y="hd2"/>
                </a:cxn>
              </a:cxnLst>
              <a:rect l="0" t="0" r="r" b="b"/>
              <a:pathLst>
                <a:path w="17570" h="21600" extrusionOk="0">
                  <a:moveTo>
                    <a:pt x="2229" y="14409"/>
                  </a:moveTo>
                  <a:cubicBezTo>
                    <a:pt x="6464" y="20374"/>
                    <a:pt x="16465" y="21600"/>
                    <a:pt x="16465" y="21600"/>
                  </a:cubicBezTo>
                  <a:cubicBezTo>
                    <a:pt x="16465" y="21600"/>
                    <a:pt x="19585" y="13156"/>
                    <a:pt x="15342" y="7192"/>
                  </a:cubicBezTo>
                  <a:cubicBezTo>
                    <a:pt x="11107" y="1234"/>
                    <a:pt x="1105" y="0"/>
                    <a:pt x="1105" y="0"/>
                  </a:cubicBezTo>
                  <a:cubicBezTo>
                    <a:pt x="1105" y="0"/>
                    <a:pt x="-2015" y="8448"/>
                    <a:pt x="2229" y="14409"/>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0" name="Shape 1999"/>
            <p:cNvSpPr/>
            <p:nvPr/>
          </p:nvSpPr>
          <p:spPr>
            <a:xfrm>
              <a:off x="5115091" y="2066901"/>
              <a:ext cx="129121" cy="231509"/>
            </a:xfrm>
            <a:custGeom>
              <a:avLst/>
              <a:gdLst/>
              <a:ahLst/>
              <a:cxnLst>
                <a:cxn ang="0">
                  <a:pos x="wd2" y="hd2"/>
                </a:cxn>
                <a:cxn ang="5400000">
                  <a:pos x="wd2" y="hd2"/>
                </a:cxn>
                <a:cxn ang="10800000">
                  <a:pos x="wd2" y="hd2"/>
                </a:cxn>
                <a:cxn ang="16200000">
                  <a:pos x="wd2" y="hd2"/>
                </a:cxn>
              </a:cxnLst>
              <a:rect l="0" t="0" r="r" b="b"/>
              <a:pathLst>
                <a:path w="18215" h="21600" extrusionOk="0">
                  <a:moveTo>
                    <a:pt x="17834" y="12126"/>
                  </a:moveTo>
                  <a:cubicBezTo>
                    <a:pt x="19904" y="6165"/>
                    <a:pt x="12875" y="0"/>
                    <a:pt x="12875" y="0"/>
                  </a:cubicBezTo>
                  <a:cubicBezTo>
                    <a:pt x="12875" y="0"/>
                    <a:pt x="2469" y="3506"/>
                    <a:pt x="384" y="9471"/>
                  </a:cubicBezTo>
                  <a:cubicBezTo>
                    <a:pt x="-1696" y="15437"/>
                    <a:pt x="5348" y="21600"/>
                    <a:pt x="5348" y="21600"/>
                  </a:cubicBezTo>
                  <a:cubicBezTo>
                    <a:pt x="5348" y="21600"/>
                    <a:pt x="15752" y="18094"/>
                    <a:pt x="17834" y="12126"/>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1" name="Shape 2000"/>
            <p:cNvSpPr/>
            <p:nvPr/>
          </p:nvSpPr>
          <p:spPr>
            <a:xfrm>
              <a:off x="5211544" y="2201933"/>
              <a:ext cx="201453" cy="144170"/>
            </a:xfrm>
            <a:custGeom>
              <a:avLst/>
              <a:gdLst/>
              <a:ahLst/>
              <a:cxnLst>
                <a:cxn ang="0">
                  <a:pos x="wd2" y="hd2"/>
                </a:cxn>
                <a:cxn ang="5400000">
                  <a:pos x="wd2" y="hd2"/>
                </a:cxn>
                <a:cxn ang="10800000">
                  <a:pos x="wd2" y="hd2"/>
                </a:cxn>
                <a:cxn ang="16200000">
                  <a:pos x="wd2" y="hd2"/>
                </a:cxn>
              </a:cxnLst>
              <a:rect l="0" t="0" r="r" b="b"/>
              <a:pathLst>
                <a:path w="21600" h="17570" extrusionOk="0">
                  <a:moveTo>
                    <a:pt x="14408" y="15343"/>
                  </a:moveTo>
                  <a:cubicBezTo>
                    <a:pt x="20375" y="11102"/>
                    <a:pt x="21600" y="1109"/>
                    <a:pt x="21600" y="1109"/>
                  </a:cubicBezTo>
                  <a:cubicBezTo>
                    <a:pt x="21600" y="1109"/>
                    <a:pt x="13160" y="-2016"/>
                    <a:pt x="7191" y="2225"/>
                  </a:cubicBezTo>
                  <a:cubicBezTo>
                    <a:pt x="1233" y="6468"/>
                    <a:pt x="0" y="16463"/>
                    <a:pt x="0" y="16463"/>
                  </a:cubicBezTo>
                  <a:cubicBezTo>
                    <a:pt x="0" y="16463"/>
                    <a:pt x="8448" y="19584"/>
                    <a:pt x="14408" y="15343"/>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2" name="Shape 2001"/>
            <p:cNvSpPr/>
            <p:nvPr/>
          </p:nvSpPr>
          <p:spPr>
            <a:xfrm>
              <a:off x="5211544" y="2365903"/>
              <a:ext cx="231614" cy="129103"/>
            </a:xfrm>
            <a:custGeom>
              <a:avLst/>
              <a:gdLst/>
              <a:ahLst/>
              <a:cxnLst>
                <a:cxn ang="0">
                  <a:pos x="wd2" y="hd2"/>
                </a:cxn>
                <a:cxn ang="5400000">
                  <a:pos x="wd2" y="hd2"/>
                </a:cxn>
                <a:cxn ang="10800000">
                  <a:pos x="wd2" y="hd2"/>
                </a:cxn>
                <a:cxn ang="16200000">
                  <a:pos x="wd2" y="hd2"/>
                </a:cxn>
              </a:cxnLst>
              <a:rect l="0" t="0" r="r" b="b"/>
              <a:pathLst>
                <a:path w="21600" h="18213" extrusionOk="0">
                  <a:moveTo>
                    <a:pt x="9472" y="17828"/>
                  </a:moveTo>
                  <a:cubicBezTo>
                    <a:pt x="15435" y="19910"/>
                    <a:pt x="21600" y="12871"/>
                    <a:pt x="21600" y="12871"/>
                  </a:cubicBezTo>
                  <a:cubicBezTo>
                    <a:pt x="21600" y="12871"/>
                    <a:pt x="18089" y="2466"/>
                    <a:pt x="12128" y="382"/>
                  </a:cubicBezTo>
                  <a:cubicBezTo>
                    <a:pt x="6165" y="-1690"/>
                    <a:pt x="0" y="5343"/>
                    <a:pt x="0" y="5343"/>
                  </a:cubicBezTo>
                  <a:cubicBezTo>
                    <a:pt x="0" y="5343"/>
                    <a:pt x="3509" y="15756"/>
                    <a:pt x="9472" y="17828"/>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3" name="Shape 2002"/>
            <p:cNvSpPr/>
            <p:nvPr/>
          </p:nvSpPr>
          <p:spPr>
            <a:xfrm>
              <a:off x="5163318" y="2462354"/>
              <a:ext cx="144117" cy="201486"/>
            </a:xfrm>
            <a:custGeom>
              <a:avLst/>
              <a:gdLst/>
              <a:ahLst/>
              <a:cxnLst>
                <a:cxn ang="0">
                  <a:pos x="wd2" y="hd2"/>
                </a:cxn>
                <a:cxn ang="5400000">
                  <a:pos x="wd2" y="hd2"/>
                </a:cxn>
                <a:cxn ang="10800000">
                  <a:pos x="wd2" y="hd2"/>
                </a:cxn>
                <a:cxn ang="16200000">
                  <a:pos x="wd2" y="hd2"/>
                </a:cxn>
              </a:cxnLst>
              <a:rect l="0" t="0" r="r" b="b"/>
              <a:pathLst>
                <a:path w="17572" h="21600" extrusionOk="0">
                  <a:moveTo>
                    <a:pt x="15352" y="7194"/>
                  </a:moveTo>
                  <a:cubicBezTo>
                    <a:pt x="11105" y="1226"/>
                    <a:pt x="1105" y="0"/>
                    <a:pt x="1105" y="0"/>
                  </a:cubicBezTo>
                  <a:cubicBezTo>
                    <a:pt x="1105" y="0"/>
                    <a:pt x="-2014" y="8444"/>
                    <a:pt x="2229" y="14408"/>
                  </a:cubicBezTo>
                  <a:cubicBezTo>
                    <a:pt x="6471" y="20371"/>
                    <a:pt x="16463" y="21600"/>
                    <a:pt x="16463" y="21600"/>
                  </a:cubicBezTo>
                  <a:cubicBezTo>
                    <a:pt x="16463" y="21600"/>
                    <a:pt x="19586" y="13156"/>
                    <a:pt x="15352" y="7194"/>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4" name="Shape 2003"/>
            <p:cNvSpPr/>
            <p:nvPr/>
          </p:nvSpPr>
          <p:spPr>
            <a:xfrm>
              <a:off x="5008994" y="2472000"/>
              <a:ext cx="129142" cy="231524"/>
            </a:xfrm>
            <a:custGeom>
              <a:avLst/>
              <a:gdLst/>
              <a:ahLst/>
              <a:cxnLst>
                <a:cxn ang="0">
                  <a:pos x="wd2" y="hd2"/>
                </a:cxn>
                <a:cxn ang="5400000">
                  <a:pos x="wd2" y="hd2"/>
                </a:cxn>
                <a:cxn ang="10800000">
                  <a:pos x="wd2" y="hd2"/>
                </a:cxn>
                <a:cxn ang="16200000">
                  <a:pos x="wd2" y="hd2"/>
                </a:cxn>
              </a:cxnLst>
              <a:rect l="0" t="0" r="r" b="b"/>
              <a:pathLst>
                <a:path w="18213" h="21600" extrusionOk="0">
                  <a:moveTo>
                    <a:pt x="17829" y="12133"/>
                  </a:moveTo>
                  <a:cubicBezTo>
                    <a:pt x="19905" y="6167"/>
                    <a:pt x="12871" y="0"/>
                    <a:pt x="12871" y="0"/>
                  </a:cubicBezTo>
                  <a:cubicBezTo>
                    <a:pt x="12871" y="0"/>
                    <a:pt x="2461" y="3505"/>
                    <a:pt x="385" y="9472"/>
                  </a:cubicBezTo>
                  <a:cubicBezTo>
                    <a:pt x="-1695" y="15439"/>
                    <a:pt x="5337" y="21600"/>
                    <a:pt x="5337" y="21600"/>
                  </a:cubicBezTo>
                  <a:cubicBezTo>
                    <a:pt x="5337" y="21600"/>
                    <a:pt x="15750" y="18098"/>
                    <a:pt x="17829" y="12133"/>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5" name="Shape 2004"/>
            <p:cNvSpPr/>
            <p:nvPr/>
          </p:nvSpPr>
          <p:spPr>
            <a:xfrm>
              <a:off x="4845025" y="2414129"/>
              <a:ext cx="201440" cy="144171"/>
            </a:xfrm>
            <a:custGeom>
              <a:avLst/>
              <a:gdLst/>
              <a:ahLst/>
              <a:cxnLst>
                <a:cxn ang="0">
                  <a:pos x="wd2" y="hd2"/>
                </a:cxn>
                <a:cxn ang="5400000">
                  <a:pos x="wd2" y="hd2"/>
                </a:cxn>
                <a:cxn ang="10800000">
                  <a:pos x="wd2" y="hd2"/>
                </a:cxn>
                <a:cxn ang="16200000">
                  <a:pos x="wd2" y="hd2"/>
                </a:cxn>
              </a:cxnLst>
              <a:rect l="0" t="0" r="r" b="b"/>
              <a:pathLst>
                <a:path w="21600" h="17568" extrusionOk="0">
                  <a:moveTo>
                    <a:pt x="14406" y="15344"/>
                  </a:moveTo>
                  <a:cubicBezTo>
                    <a:pt x="20373" y="11098"/>
                    <a:pt x="21600" y="1105"/>
                    <a:pt x="21600" y="1105"/>
                  </a:cubicBezTo>
                  <a:cubicBezTo>
                    <a:pt x="21600" y="1105"/>
                    <a:pt x="13153" y="-2015"/>
                    <a:pt x="7197" y="2230"/>
                  </a:cubicBezTo>
                  <a:cubicBezTo>
                    <a:pt x="1226" y="6465"/>
                    <a:pt x="0" y="16457"/>
                    <a:pt x="0" y="16457"/>
                  </a:cubicBezTo>
                  <a:cubicBezTo>
                    <a:pt x="0" y="16457"/>
                    <a:pt x="8439" y="19585"/>
                    <a:pt x="14406" y="15344"/>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6" name="Shape 2005"/>
            <p:cNvSpPr/>
            <p:nvPr/>
          </p:nvSpPr>
          <p:spPr>
            <a:xfrm>
              <a:off x="4806444" y="2259805"/>
              <a:ext cx="231567" cy="129152"/>
            </a:xfrm>
            <a:custGeom>
              <a:avLst/>
              <a:gdLst/>
              <a:ahLst/>
              <a:cxnLst>
                <a:cxn ang="0">
                  <a:pos x="wd2" y="hd2"/>
                </a:cxn>
                <a:cxn ang="5400000">
                  <a:pos x="wd2" y="hd2"/>
                </a:cxn>
                <a:cxn ang="10800000">
                  <a:pos x="wd2" y="hd2"/>
                </a:cxn>
                <a:cxn ang="16200000">
                  <a:pos x="wd2" y="hd2"/>
                </a:cxn>
              </a:cxnLst>
              <a:rect l="0" t="0" r="r" b="b"/>
              <a:pathLst>
                <a:path w="21600" h="18211" extrusionOk="0">
                  <a:moveTo>
                    <a:pt x="21600" y="12869"/>
                  </a:moveTo>
                  <a:cubicBezTo>
                    <a:pt x="21600" y="12869"/>
                    <a:pt x="18095" y="2468"/>
                    <a:pt x="12130" y="384"/>
                  </a:cubicBezTo>
                  <a:cubicBezTo>
                    <a:pt x="6162" y="-1695"/>
                    <a:pt x="0" y="5346"/>
                    <a:pt x="0" y="5346"/>
                  </a:cubicBezTo>
                  <a:cubicBezTo>
                    <a:pt x="0" y="5346"/>
                    <a:pt x="3506" y="15752"/>
                    <a:pt x="9470" y="17828"/>
                  </a:cubicBezTo>
                  <a:cubicBezTo>
                    <a:pt x="15434" y="19905"/>
                    <a:pt x="21600" y="12869"/>
                    <a:pt x="21600" y="12869"/>
                  </a:cubicBezTo>
                  <a:close/>
                </a:path>
              </a:pathLst>
            </a:custGeom>
            <a:solidFill>
              <a:srgbClr val="AA72D4"/>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7" name="Shape 2007"/>
            <p:cNvSpPr/>
            <p:nvPr/>
          </p:nvSpPr>
          <p:spPr>
            <a:xfrm>
              <a:off x="6909113" y="2674532"/>
              <a:ext cx="10239" cy="88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4426" y="3817"/>
                    <a:pt x="2245" y="10760"/>
                  </a:cubicBezTo>
                  <a:cubicBezTo>
                    <a:pt x="1649" y="14323"/>
                    <a:pt x="755" y="18037"/>
                    <a:pt x="0" y="21600"/>
                  </a:cubicBezTo>
                  <a:cubicBezTo>
                    <a:pt x="7293" y="14473"/>
                    <a:pt x="14208" y="7058"/>
                    <a:pt x="21600" y="0"/>
                  </a:cubicBezTo>
                  <a:close/>
                </a:path>
              </a:pathLst>
            </a:custGeom>
            <a:solidFill>
              <a:schemeClr val="accent1"/>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8" name="Shape 2008"/>
            <p:cNvSpPr/>
            <p:nvPr/>
          </p:nvSpPr>
          <p:spPr>
            <a:xfrm>
              <a:off x="6966985" y="1285637"/>
              <a:ext cx="399935" cy="748692"/>
            </a:xfrm>
            <a:custGeom>
              <a:avLst/>
              <a:gdLst/>
              <a:ahLst/>
              <a:cxnLst>
                <a:cxn ang="0">
                  <a:pos x="wd2" y="hd2"/>
                </a:cxn>
                <a:cxn ang="5400000">
                  <a:pos x="wd2" y="hd2"/>
                </a:cxn>
                <a:cxn ang="10800000">
                  <a:pos x="wd2" y="hd2"/>
                </a:cxn>
                <a:cxn ang="16200000">
                  <a:pos x="wd2" y="hd2"/>
                </a:cxn>
              </a:cxnLst>
              <a:rect l="0" t="0" r="r" b="b"/>
              <a:pathLst>
                <a:path w="21364" h="21600" extrusionOk="0">
                  <a:moveTo>
                    <a:pt x="10472" y="21600"/>
                  </a:moveTo>
                  <a:cubicBezTo>
                    <a:pt x="10472" y="21600"/>
                    <a:pt x="21250" y="16823"/>
                    <a:pt x="21363" y="10860"/>
                  </a:cubicBezTo>
                  <a:cubicBezTo>
                    <a:pt x="21484" y="4896"/>
                    <a:pt x="10897" y="0"/>
                    <a:pt x="10897" y="0"/>
                  </a:cubicBezTo>
                  <a:cubicBezTo>
                    <a:pt x="10897" y="0"/>
                    <a:pt x="114" y="4775"/>
                    <a:pt x="1" y="10739"/>
                  </a:cubicBezTo>
                  <a:cubicBezTo>
                    <a:pt x="-116" y="16703"/>
                    <a:pt x="10472" y="21600"/>
                    <a:pt x="10472" y="21600"/>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29" name="Shape 2009"/>
            <p:cNvSpPr/>
            <p:nvPr/>
          </p:nvSpPr>
          <p:spPr>
            <a:xfrm>
              <a:off x="7352800" y="1603925"/>
              <a:ext cx="536910" cy="527294"/>
            </a:xfrm>
            <a:custGeom>
              <a:avLst/>
              <a:gdLst/>
              <a:ahLst/>
              <a:cxnLst>
                <a:cxn ang="0">
                  <a:pos x="wd2" y="hd2"/>
                </a:cxn>
                <a:cxn ang="5400000">
                  <a:pos x="wd2" y="hd2"/>
                </a:cxn>
                <a:cxn ang="10800000">
                  <a:pos x="wd2" y="hd2"/>
                </a:cxn>
                <a:cxn ang="16200000">
                  <a:pos x="wd2" y="hd2"/>
                </a:cxn>
              </a:cxnLst>
              <a:rect l="0" t="0" r="r" b="b"/>
              <a:pathLst>
                <a:path w="20158" h="19805" extrusionOk="0">
                  <a:moveTo>
                    <a:pt x="34" y="19739"/>
                  </a:moveTo>
                  <a:cubicBezTo>
                    <a:pt x="34" y="19739"/>
                    <a:pt x="9785" y="20701"/>
                    <a:pt x="15334" y="15267"/>
                  </a:cubicBezTo>
                  <a:cubicBezTo>
                    <a:pt x="20879" y="9835"/>
                    <a:pt x="20123" y="66"/>
                    <a:pt x="20123" y="66"/>
                  </a:cubicBezTo>
                  <a:cubicBezTo>
                    <a:pt x="20123" y="66"/>
                    <a:pt x="10371" y="-899"/>
                    <a:pt x="4825" y="4533"/>
                  </a:cubicBezTo>
                  <a:cubicBezTo>
                    <a:pt x="-721" y="9968"/>
                    <a:pt x="34" y="19739"/>
                    <a:pt x="34" y="19739"/>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0" name="Shape 2010"/>
            <p:cNvSpPr/>
            <p:nvPr/>
          </p:nvSpPr>
          <p:spPr>
            <a:xfrm>
              <a:off x="7429963" y="2144051"/>
              <a:ext cx="748712" cy="399946"/>
            </a:xfrm>
            <a:custGeom>
              <a:avLst/>
              <a:gdLst/>
              <a:ahLst/>
              <a:cxnLst>
                <a:cxn ang="0">
                  <a:pos x="wd2" y="hd2"/>
                </a:cxn>
                <a:cxn ang="5400000">
                  <a:pos x="wd2" y="hd2"/>
                </a:cxn>
                <a:cxn ang="10800000">
                  <a:pos x="wd2" y="hd2"/>
                </a:cxn>
                <a:cxn ang="16200000">
                  <a:pos x="wd2" y="hd2"/>
                </a:cxn>
              </a:cxnLst>
              <a:rect l="0" t="0" r="r" b="b"/>
              <a:pathLst>
                <a:path w="21600" h="21367" extrusionOk="0">
                  <a:moveTo>
                    <a:pt x="10862" y="1"/>
                  </a:moveTo>
                  <a:cubicBezTo>
                    <a:pt x="4897" y="-114"/>
                    <a:pt x="0" y="10473"/>
                    <a:pt x="0" y="10473"/>
                  </a:cubicBezTo>
                  <a:cubicBezTo>
                    <a:pt x="0" y="10473"/>
                    <a:pt x="4777" y="21253"/>
                    <a:pt x="10741" y="21367"/>
                  </a:cubicBezTo>
                  <a:cubicBezTo>
                    <a:pt x="16705" y="21486"/>
                    <a:pt x="21600" y="10898"/>
                    <a:pt x="21600" y="10898"/>
                  </a:cubicBezTo>
                  <a:cubicBezTo>
                    <a:pt x="21600" y="10898"/>
                    <a:pt x="16826" y="117"/>
                    <a:pt x="10862" y="1"/>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1" name="Shape 2011"/>
            <p:cNvSpPr/>
            <p:nvPr/>
          </p:nvSpPr>
          <p:spPr>
            <a:xfrm>
              <a:off x="7323864" y="2539500"/>
              <a:ext cx="527361" cy="536801"/>
            </a:xfrm>
            <a:custGeom>
              <a:avLst/>
              <a:gdLst/>
              <a:ahLst/>
              <a:cxnLst>
                <a:cxn ang="0">
                  <a:pos x="wd2" y="hd2"/>
                </a:cxn>
                <a:cxn ang="5400000">
                  <a:pos x="wd2" y="hd2"/>
                </a:cxn>
                <a:cxn ang="10800000">
                  <a:pos x="wd2" y="hd2"/>
                </a:cxn>
                <a:cxn ang="16200000">
                  <a:pos x="wd2" y="hd2"/>
                </a:cxn>
              </a:cxnLst>
              <a:rect l="0" t="0" r="r" b="b"/>
              <a:pathLst>
                <a:path w="19807" h="20153" extrusionOk="0">
                  <a:moveTo>
                    <a:pt x="66" y="35"/>
                  </a:moveTo>
                  <a:cubicBezTo>
                    <a:pt x="66" y="35"/>
                    <a:pt x="-895" y="9784"/>
                    <a:pt x="4539" y="15329"/>
                  </a:cubicBezTo>
                  <a:cubicBezTo>
                    <a:pt x="9971" y="20878"/>
                    <a:pt x="19741" y="20117"/>
                    <a:pt x="19741" y="20117"/>
                  </a:cubicBezTo>
                  <a:cubicBezTo>
                    <a:pt x="19741" y="20117"/>
                    <a:pt x="20705" y="10370"/>
                    <a:pt x="15274" y="4824"/>
                  </a:cubicBezTo>
                  <a:cubicBezTo>
                    <a:pt x="9838" y="-722"/>
                    <a:pt x="66" y="35"/>
                    <a:pt x="66" y="35"/>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2" name="Shape 2012"/>
            <p:cNvSpPr/>
            <p:nvPr/>
          </p:nvSpPr>
          <p:spPr>
            <a:xfrm>
              <a:off x="6918759" y="2607016"/>
              <a:ext cx="399979" cy="748707"/>
            </a:xfrm>
            <a:custGeom>
              <a:avLst/>
              <a:gdLst/>
              <a:ahLst/>
              <a:cxnLst>
                <a:cxn ang="0">
                  <a:pos x="wd2" y="hd2"/>
                </a:cxn>
                <a:cxn ang="5400000">
                  <a:pos x="wd2" y="hd2"/>
                </a:cxn>
                <a:cxn ang="10800000">
                  <a:pos x="wd2" y="hd2"/>
                </a:cxn>
                <a:cxn ang="16200000">
                  <a:pos x="wd2" y="hd2"/>
                </a:cxn>
              </a:cxnLst>
              <a:rect l="0" t="0" r="r" b="b"/>
              <a:pathLst>
                <a:path w="21370" h="21600" extrusionOk="0">
                  <a:moveTo>
                    <a:pt x="10895" y="0"/>
                  </a:moveTo>
                  <a:cubicBezTo>
                    <a:pt x="10895" y="0"/>
                    <a:pt x="116" y="4777"/>
                    <a:pt x="1" y="10741"/>
                  </a:cubicBezTo>
                  <a:cubicBezTo>
                    <a:pt x="-118" y="16705"/>
                    <a:pt x="10470" y="21600"/>
                    <a:pt x="10470" y="21600"/>
                  </a:cubicBezTo>
                  <a:cubicBezTo>
                    <a:pt x="10470" y="21600"/>
                    <a:pt x="21252" y="16825"/>
                    <a:pt x="21369" y="10862"/>
                  </a:cubicBezTo>
                  <a:cubicBezTo>
                    <a:pt x="21482" y="4895"/>
                    <a:pt x="10895" y="0"/>
                    <a:pt x="10895" y="0"/>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3" name="Shape 2013"/>
            <p:cNvSpPr/>
            <p:nvPr/>
          </p:nvSpPr>
          <p:spPr>
            <a:xfrm>
              <a:off x="6388264" y="2500920"/>
              <a:ext cx="536827" cy="527240"/>
            </a:xfrm>
            <a:custGeom>
              <a:avLst/>
              <a:gdLst/>
              <a:ahLst/>
              <a:cxnLst>
                <a:cxn ang="0">
                  <a:pos x="wd2" y="hd2"/>
                </a:cxn>
                <a:cxn ang="5400000">
                  <a:pos x="wd2" y="hd2"/>
                </a:cxn>
                <a:cxn ang="10800000">
                  <a:pos x="wd2" y="hd2"/>
                </a:cxn>
                <a:cxn ang="16200000">
                  <a:pos x="wd2" y="hd2"/>
                </a:cxn>
              </a:cxnLst>
              <a:rect l="0" t="0" r="r" b="b"/>
              <a:pathLst>
                <a:path w="20647" h="20558" extrusionOk="0">
                  <a:moveTo>
                    <a:pt x="15704" y="15854"/>
                  </a:moveTo>
                  <a:cubicBezTo>
                    <a:pt x="18120" y="13457"/>
                    <a:pt x="19361" y="10249"/>
                    <a:pt x="19998" y="7349"/>
                  </a:cubicBezTo>
                  <a:cubicBezTo>
                    <a:pt x="20012" y="7292"/>
                    <a:pt x="20028" y="7233"/>
                    <a:pt x="20039" y="7176"/>
                  </a:cubicBezTo>
                  <a:cubicBezTo>
                    <a:pt x="20859" y="3326"/>
                    <a:pt x="20612" y="69"/>
                    <a:pt x="20612" y="69"/>
                  </a:cubicBezTo>
                  <a:cubicBezTo>
                    <a:pt x="20612" y="69"/>
                    <a:pt x="10622" y="-931"/>
                    <a:pt x="4943" y="4711"/>
                  </a:cubicBezTo>
                  <a:cubicBezTo>
                    <a:pt x="-741" y="10351"/>
                    <a:pt x="36" y="20493"/>
                    <a:pt x="36" y="20493"/>
                  </a:cubicBezTo>
                  <a:cubicBezTo>
                    <a:pt x="36" y="20493"/>
                    <a:pt x="1847" y="20669"/>
                    <a:pt x="4360" y="20444"/>
                  </a:cubicBezTo>
                  <a:cubicBezTo>
                    <a:pt x="6033" y="20293"/>
                    <a:pt x="8011" y="19956"/>
                    <a:pt x="9987" y="19271"/>
                  </a:cubicBezTo>
                  <a:cubicBezTo>
                    <a:pt x="12023" y="18567"/>
                    <a:pt x="14048" y="17499"/>
                    <a:pt x="15704" y="15854"/>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4" name="Shape 2014"/>
            <p:cNvSpPr/>
            <p:nvPr/>
          </p:nvSpPr>
          <p:spPr>
            <a:xfrm>
              <a:off x="6108548" y="2095825"/>
              <a:ext cx="748699" cy="399942"/>
            </a:xfrm>
            <a:custGeom>
              <a:avLst/>
              <a:gdLst/>
              <a:ahLst/>
              <a:cxnLst>
                <a:cxn ang="0">
                  <a:pos x="wd2" y="hd2"/>
                </a:cxn>
                <a:cxn ang="5400000">
                  <a:pos x="wd2" y="hd2"/>
                </a:cxn>
                <a:cxn ang="10800000">
                  <a:pos x="wd2" y="hd2"/>
                </a:cxn>
                <a:cxn ang="16200000">
                  <a:pos x="wd2" y="hd2"/>
                </a:cxn>
              </a:cxnLst>
              <a:rect l="0" t="0" r="r" b="b"/>
              <a:pathLst>
                <a:path w="21600" h="21365" extrusionOk="0">
                  <a:moveTo>
                    <a:pt x="21600" y="10893"/>
                  </a:moveTo>
                  <a:cubicBezTo>
                    <a:pt x="21600" y="10893"/>
                    <a:pt x="16823" y="112"/>
                    <a:pt x="10859" y="1"/>
                  </a:cubicBezTo>
                  <a:cubicBezTo>
                    <a:pt x="4897" y="-120"/>
                    <a:pt x="0" y="10469"/>
                    <a:pt x="0" y="10469"/>
                  </a:cubicBezTo>
                  <a:cubicBezTo>
                    <a:pt x="0" y="10469"/>
                    <a:pt x="4775" y="21248"/>
                    <a:pt x="10739" y="21364"/>
                  </a:cubicBezTo>
                  <a:cubicBezTo>
                    <a:pt x="16705" y="21480"/>
                    <a:pt x="21600" y="10893"/>
                    <a:pt x="21600" y="10893"/>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5" name="Shape 2015"/>
            <p:cNvSpPr/>
            <p:nvPr/>
          </p:nvSpPr>
          <p:spPr>
            <a:xfrm>
              <a:off x="6426845" y="1565345"/>
              <a:ext cx="527337" cy="536863"/>
            </a:xfrm>
            <a:custGeom>
              <a:avLst/>
              <a:gdLst/>
              <a:ahLst/>
              <a:cxnLst>
                <a:cxn ang="0">
                  <a:pos x="wd2" y="hd2"/>
                </a:cxn>
                <a:cxn ang="5400000">
                  <a:pos x="wd2" y="hd2"/>
                </a:cxn>
                <a:cxn ang="10800000">
                  <a:pos x="wd2" y="hd2"/>
                </a:cxn>
                <a:cxn ang="16200000">
                  <a:pos x="wd2" y="hd2"/>
                </a:cxn>
              </a:cxnLst>
              <a:rect l="0" t="0" r="r" b="b"/>
              <a:pathLst>
                <a:path w="19808" h="20157" extrusionOk="0">
                  <a:moveTo>
                    <a:pt x="19742" y="20122"/>
                  </a:moveTo>
                  <a:cubicBezTo>
                    <a:pt x="19742" y="20122"/>
                    <a:pt x="20705" y="10370"/>
                    <a:pt x="15267" y="4824"/>
                  </a:cubicBezTo>
                  <a:cubicBezTo>
                    <a:pt x="9838" y="-723"/>
                    <a:pt x="66" y="35"/>
                    <a:pt x="66" y="35"/>
                  </a:cubicBezTo>
                  <a:cubicBezTo>
                    <a:pt x="66" y="35"/>
                    <a:pt x="-895" y="9786"/>
                    <a:pt x="4537" y="15332"/>
                  </a:cubicBezTo>
                  <a:cubicBezTo>
                    <a:pt x="9970" y="20877"/>
                    <a:pt x="19742" y="20122"/>
                    <a:pt x="19742" y="20122"/>
                  </a:cubicBezTo>
                  <a:close/>
                </a:path>
              </a:pathLst>
            </a:custGeom>
            <a:solidFill>
              <a:srgbClr val="9C5BCD"/>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6" name="Shape 2016"/>
            <p:cNvSpPr/>
            <p:nvPr/>
          </p:nvSpPr>
          <p:spPr>
            <a:xfrm>
              <a:off x="7092375" y="2057245"/>
              <a:ext cx="103312" cy="193482"/>
            </a:xfrm>
            <a:custGeom>
              <a:avLst/>
              <a:gdLst/>
              <a:ahLst/>
              <a:cxnLst>
                <a:cxn ang="0">
                  <a:pos x="wd2" y="hd2"/>
                </a:cxn>
                <a:cxn ang="5400000">
                  <a:pos x="wd2" y="hd2"/>
                </a:cxn>
                <a:cxn ang="10800000">
                  <a:pos x="wd2" y="hd2"/>
                </a:cxn>
                <a:cxn ang="16200000">
                  <a:pos x="wd2" y="hd2"/>
                </a:cxn>
              </a:cxnLst>
              <a:rect l="0" t="0" r="r" b="b"/>
              <a:pathLst>
                <a:path w="21364" h="21600" extrusionOk="0">
                  <a:moveTo>
                    <a:pt x="10899" y="0"/>
                  </a:moveTo>
                  <a:cubicBezTo>
                    <a:pt x="10899" y="0"/>
                    <a:pt x="110" y="4774"/>
                    <a:pt x="1" y="10741"/>
                  </a:cubicBezTo>
                  <a:cubicBezTo>
                    <a:pt x="-120" y="16701"/>
                    <a:pt x="10476" y="21600"/>
                    <a:pt x="10476" y="21600"/>
                  </a:cubicBezTo>
                  <a:cubicBezTo>
                    <a:pt x="10476" y="21600"/>
                    <a:pt x="21260" y="16826"/>
                    <a:pt x="21363" y="10858"/>
                  </a:cubicBezTo>
                  <a:cubicBezTo>
                    <a:pt x="21480" y="4894"/>
                    <a:pt x="10899" y="0"/>
                    <a:pt x="10899" y="0"/>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7" name="Shape 2017"/>
            <p:cNvSpPr/>
            <p:nvPr/>
          </p:nvSpPr>
          <p:spPr>
            <a:xfrm>
              <a:off x="7198474" y="2134406"/>
              <a:ext cx="138718" cy="136265"/>
            </a:xfrm>
            <a:custGeom>
              <a:avLst/>
              <a:gdLst/>
              <a:ahLst/>
              <a:cxnLst>
                <a:cxn ang="0">
                  <a:pos x="wd2" y="hd2"/>
                </a:cxn>
                <a:cxn ang="5400000">
                  <a:pos x="wd2" y="hd2"/>
                </a:cxn>
                <a:cxn ang="10800000">
                  <a:pos x="wd2" y="hd2"/>
                </a:cxn>
                <a:cxn ang="16200000">
                  <a:pos x="wd2" y="hd2"/>
                </a:cxn>
              </a:cxnLst>
              <a:rect l="0" t="0" r="r" b="b"/>
              <a:pathLst>
                <a:path w="20154" h="19803" extrusionOk="0">
                  <a:moveTo>
                    <a:pt x="15329" y="15270"/>
                  </a:moveTo>
                  <a:cubicBezTo>
                    <a:pt x="20877" y="9835"/>
                    <a:pt x="20119" y="66"/>
                    <a:pt x="20119" y="66"/>
                  </a:cubicBezTo>
                  <a:cubicBezTo>
                    <a:pt x="20119" y="66"/>
                    <a:pt x="10371" y="-896"/>
                    <a:pt x="4829" y="4529"/>
                  </a:cubicBezTo>
                  <a:cubicBezTo>
                    <a:pt x="-723" y="9967"/>
                    <a:pt x="35" y="19736"/>
                    <a:pt x="35" y="19736"/>
                  </a:cubicBezTo>
                  <a:cubicBezTo>
                    <a:pt x="35" y="19736"/>
                    <a:pt x="9781" y="20704"/>
                    <a:pt x="15329" y="15270"/>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8" name="Shape 2018"/>
            <p:cNvSpPr/>
            <p:nvPr/>
          </p:nvSpPr>
          <p:spPr>
            <a:xfrm>
              <a:off x="7217765" y="2279083"/>
              <a:ext cx="193416" cy="103370"/>
            </a:xfrm>
            <a:custGeom>
              <a:avLst/>
              <a:gdLst/>
              <a:ahLst/>
              <a:cxnLst>
                <a:cxn ang="0">
                  <a:pos x="wd2" y="hd2"/>
                </a:cxn>
                <a:cxn ang="5400000">
                  <a:pos x="wd2" y="hd2"/>
                </a:cxn>
                <a:cxn ang="10800000">
                  <a:pos x="wd2" y="hd2"/>
                </a:cxn>
                <a:cxn ang="16200000">
                  <a:pos x="wd2" y="hd2"/>
                </a:cxn>
              </a:cxnLst>
              <a:rect l="0" t="0" r="r" b="b"/>
              <a:pathLst>
                <a:path w="21600" h="21371" extrusionOk="0">
                  <a:moveTo>
                    <a:pt x="10735" y="21370"/>
                  </a:moveTo>
                  <a:cubicBezTo>
                    <a:pt x="16701" y="21489"/>
                    <a:pt x="21600" y="10901"/>
                    <a:pt x="21600" y="10901"/>
                  </a:cubicBezTo>
                  <a:cubicBezTo>
                    <a:pt x="21600" y="10901"/>
                    <a:pt x="16823" y="123"/>
                    <a:pt x="10856" y="1"/>
                  </a:cubicBezTo>
                  <a:cubicBezTo>
                    <a:pt x="4895" y="-111"/>
                    <a:pt x="0" y="10479"/>
                    <a:pt x="0" y="10479"/>
                  </a:cubicBezTo>
                  <a:cubicBezTo>
                    <a:pt x="0" y="10479"/>
                    <a:pt x="4776" y="21258"/>
                    <a:pt x="10735" y="21370"/>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39" name="Shape 2019"/>
            <p:cNvSpPr/>
            <p:nvPr/>
          </p:nvSpPr>
          <p:spPr>
            <a:xfrm>
              <a:off x="7188829" y="2375534"/>
              <a:ext cx="136307" cy="138717"/>
            </a:xfrm>
            <a:custGeom>
              <a:avLst/>
              <a:gdLst/>
              <a:ahLst/>
              <a:cxnLst>
                <a:cxn ang="0">
                  <a:pos x="wd2" y="hd2"/>
                </a:cxn>
                <a:cxn ang="5400000">
                  <a:pos x="wd2" y="hd2"/>
                </a:cxn>
                <a:cxn ang="10800000">
                  <a:pos x="wd2" y="hd2"/>
                </a:cxn>
                <a:cxn ang="16200000">
                  <a:pos x="wd2" y="hd2"/>
                </a:cxn>
              </a:cxnLst>
              <a:rect l="0" t="0" r="r" b="b"/>
              <a:pathLst>
                <a:path w="19816" h="20152" extrusionOk="0">
                  <a:moveTo>
                    <a:pt x="64" y="35"/>
                  </a:moveTo>
                  <a:cubicBezTo>
                    <a:pt x="64" y="35"/>
                    <a:pt x="-890" y="9785"/>
                    <a:pt x="4539" y="15330"/>
                  </a:cubicBezTo>
                  <a:cubicBezTo>
                    <a:pt x="9977" y="20879"/>
                    <a:pt x="19750" y="20117"/>
                    <a:pt x="19750" y="20117"/>
                  </a:cubicBezTo>
                  <a:cubicBezTo>
                    <a:pt x="19750" y="20117"/>
                    <a:pt x="20710" y="10371"/>
                    <a:pt x="15276" y="4824"/>
                  </a:cubicBezTo>
                  <a:cubicBezTo>
                    <a:pt x="9843" y="-721"/>
                    <a:pt x="64" y="35"/>
                    <a:pt x="64" y="35"/>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0" name="Shape 2020"/>
            <p:cNvSpPr/>
            <p:nvPr/>
          </p:nvSpPr>
          <p:spPr>
            <a:xfrm>
              <a:off x="7082730" y="2394824"/>
              <a:ext cx="103376" cy="193486"/>
            </a:xfrm>
            <a:custGeom>
              <a:avLst/>
              <a:gdLst/>
              <a:ahLst/>
              <a:cxnLst>
                <a:cxn ang="0">
                  <a:pos x="wd2" y="hd2"/>
                </a:cxn>
                <a:cxn ang="5400000">
                  <a:pos x="wd2" y="hd2"/>
                </a:cxn>
                <a:cxn ang="10800000">
                  <a:pos x="wd2" y="hd2"/>
                </a:cxn>
                <a:cxn ang="16200000">
                  <a:pos x="wd2" y="hd2"/>
                </a:cxn>
              </a:cxnLst>
              <a:rect l="0" t="0" r="r" b="b"/>
              <a:pathLst>
                <a:path w="21389" h="21600" extrusionOk="0">
                  <a:moveTo>
                    <a:pt x="10484" y="21600"/>
                  </a:moveTo>
                  <a:cubicBezTo>
                    <a:pt x="10484" y="21600"/>
                    <a:pt x="21271" y="16828"/>
                    <a:pt x="21388" y="10864"/>
                  </a:cubicBezTo>
                  <a:cubicBezTo>
                    <a:pt x="21497" y="4896"/>
                    <a:pt x="10901" y="0"/>
                    <a:pt x="10901" y="0"/>
                  </a:cubicBezTo>
                  <a:cubicBezTo>
                    <a:pt x="10901" y="0"/>
                    <a:pt x="133" y="4776"/>
                    <a:pt x="0" y="10746"/>
                  </a:cubicBezTo>
                  <a:cubicBezTo>
                    <a:pt x="-103" y="16704"/>
                    <a:pt x="10484" y="21600"/>
                    <a:pt x="10484" y="21600"/>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1" name="Shape 2021"/>
            <p:cNvSpPr/>
            <p:nvPr/>
          </p:nvSpPr>
          <p:spPr>
            <a:xfrm>
              <a:off x="6947695" y="2365888"/>
              <a:ext cx="138742" cy="136245"/>
            </a:xfrm>
            <a:custGeom>
              <a:avLst/>
              <a:gdLst/>
              <a:ahLst/>
              <a:cxnLst>
                <a:cxn ang="0">
                  <a:pos x="wd2" y="hd2"/>
                </a:cxn>
                <a:cxn ang="5400000">
                  <a:pos x="wd2" y="hd2"/>
                </a:cxn>
                <a:cxn ang="10800000">
                  <a:pos x="wd2" y="hd2"/>
                </a:cxn>
                <a:cxn ang="16200000">
                  <a:pos x="wd2" y="hd2"/>
                </a:cxn>
              </a:cxnLst>
              <a:rect l="0" t="0" r="r" b="b"/>
              <a:pathLst>
                <a:path w="20161" h="19802" extrusionOk="0">
                  <a:moveTo>
                    <a:pt x="15332" y="15268"/>
                  </a:moveTo>
                  <a:cubicBezTo>
                    <a:pt x="20877" y="9836"/>
                    <a:pt x="20127" y="66"/>
                    <a:pt x="20127" y="66"/>
                  </a:cubicBezTo>
                  <a:cubicBezTo>
                    <a:pt x="20127" y="66"/>
                    <a:pt x="10373" y="-896"/>
                    <a:pt x="4822" y="4538"/>
                  </a:cubicBezTo>
                  <a:cubicBezTo>
                    <a:pt x="-723" y="9968"/>
                    <a:pt x="35" y="19735"/>
                    <a:pt x="35" y="19735"/>
                  </a:cubicBezTo>
                  <a:cubicBezTo>
                    <a:pt x="35" y="19735"/>
                    <a:pt x="9790" y="20704"/>
                    <a:pt x="15332" y="15268"/>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2" name="Shape 2022"/>
            <p:cNvSpPr/>
            <p:nvPr/>
          </p:nvSpPr>
          <p:spPr>
            <a:xfrm>
              <a:off x="6870532" y="2259793"/>
              <a:ext cx="193463" cy="103385"/>
            </a:xfrm>
            <a:custGeom>
              <a:avLst/>
              <a:gdLst/>
              <a:ahLst/>
              <a:cxnLst>
                <a:cxn ang="0">
                  <a:pos x="wd2" y="hd2"/>
                </a:cxn>
                <a:cxn ang="5400000">
                  <a:pos x="wd2" y="hd2"/>
                </a:cxn>
                <a:cxn ang="10800000">
                  <a:pos x="wd2" y="hd2"/>
                </a:cxn>
                <a:cxn ang="16200000">
                  <a:pos x="wd2" y="hd2"/>
                </a:cxn>
              </a:cxnLst>
              <a:rect l="0" t="0" r="r" b="b"/>
              <a:pathLst>
                <a:path w="21600" h="21365" extrusionOk="0">
                  <a:moveTo>
                    <a:pt x="21600" y="10887"/>
                  </a:moveTo>
                  <a:cubicBezTo>
                    <a:pt x="21600" y="10887"/>
                    <a:pt x="16824" y="116"/>
                    <a:pt x="10859" y="1"/>
                  </a:cubicBezTo>
                  <a:cubicBezTo>
                    <a:pt x="4893" y="-121"/>
                    <a:pt x="0" y="10468"/>
                    <a:pt x="0" y="10468"/>
                  </a:cubicBezTo>
                  <a:cubicBezTo>
                    <a:pt x="0" y="10468"/>
                    <a:pt x="4776" y="21244"/>
                    <a:pt x="10741" y="21363"/>
                  </a:cubicBezTo>
                  <a:cubicBezTo>
                    <a:pt x="16698" y="21479"/>
                    <a:pt x="21600" y="10887"/>
                    <a:pt x="21600" y="10887"/>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sp>
          <p:nvSpPr>
            <p:cNvPr id="43" name="Shape 2023"/>
            <p:cNvSpPr/>
            <p:nvPr/>
          </p:nvSpPr>
          <p:spPr>
            <a:xfrm>
              <a:off x="6957340" y="2124761"/>
              <a:ext cx="136310" cy="138768"/>
            </a:xfrm>
            <a:custGeom>
              <a:avLst/>
              <a:gdLst/>
              <a:ahLst/>
              <a:cxnLst>
                <a:cxn ang="0">
                  <a:pos x="wd2" y="hd2"/>
                </a:cxn>
                <a:cxn ang="5400000">
                  <a:pos x="wd2" y="hd2"/>
                </a:cxn>
                <a:cxn ang="10800000">
                  <a:pos x="wd2" y="hd2"/>
                </a:cxn>
                <a:cxn ang="16200000">
                  <a:pos x="wd2" y="hd2"/>
                </a:cxn>
              </a:cxnLst>
              <a:rect l="0" t="0" r="r" b="b"/>
              <a:pathLst>
                <a:path w="19812" h="20163" extrusionOk="0">
                  <a:moveTo>
                    <a:pt x="19748" y="20130"/>
                  </a:moveTo>
                  <a:cubicBezTo>
                    <a:pt x="19748" y="20130"/>
                    <a:pt x="20702" y="10371"/>
                    <a:pt x="15265" y="4827"/>
                  </a:cubicBezTo>
                  <a:cubicBezTo>
                    <a:pt x="9838" y="-721"/>
                    <a:pt x="66" y="35"/>
                    <a:pt x="66" y="35"/>
                  </a:cubicBezTo>
                  <a:cubicBezTo>
                    <a:pt x="66" y="35"/>
                    <a:pt x="-898" y="9792"/>
                    <a:pt x="4545" y="15331"/>
                  </a:cubicBezTo>
                  <a:cubicBezTo>
                    <a:pt x="9971" y="20879"/>
                    <a:pt x="19748" y="20130"/>
                    <a:pt x="19748" y="20130"/>
                  </a:cubicBezTo>
                  <a:close/>
                </a:path>
              </a:pathLst>
            </a:custGeom>
            <a:solidFill>
              <a:srgbClr val="8D42C6"/>
            </a:solidFill>
            <a:ln w="12700" cap="flat">
              <a:noFill/>
              <a:miter lim="400000"/>
            </a:ln>
            <a:effec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ea typeface="Helvetica Light"/>
                <a:cs typeface="Helvetica Light"/>
                <a:sym typeface="Helvetica Light"/>
              </a:endParaRPr>
            </a:p>
          </p:txBody>
        </p:sp>
      </p:grpSp>
      <p:sp>
        <p:nvSpPr>
          <p:cNvPr id="78" name="TextBox 168"/>
          <p:cNvSpPr txBox="1"/>
          <p:nvPr/>
        </p:nvSpPr>
        <p:spPr>
          <a:xfrm>
            <a:off x="7479050" y="4295668"/>
            <a:ext cx="4431471" cy="1231106"/>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defRPr/>
            </a:pPr>
            <a:r>
              <a:rPr lang="en-ID" sz="1600" dirty="0">
                <a:solidFill>
                  <a:prstClr val="white"/>
                </a:solidFill>
                <a:latin typeface="Calibri" panose="020F0502020204030204"/>
              </a:rPr>
              <a:t>3. MSMEs can even move and absorb </a:t>
            </a:r>
            <a:r>
              <a:rPr lang="en-ID" sz="1600" dirty="0" err="1">
                <a:solidFill>
                  <a:prstClr val="white"/>
                </a:solidFill>
                <a:latin typeface="Calibri" panose="020F0502020204030204"/>
              </a:rPr>
              <a:t>labor</a:t>
            </a:r>
            <a:r>
              <a:rPr lang="en-ID" sz="1600" dirty="0">
                <a:solidFill>
                  <a:prstClr val="white"/>
                </a:solidFill>
                <a:latin typeface="Calibri" panose="020F0502020204030204"/>
              </a:rPr>
              <a:t> even though they are limited in number. Japan started its revival by strengthening the real sector driven by small and medium enterprises after being devastated by the atomic bombings in Hiroshima and Nagasaki.</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79" name="TextBox 170"/>
          <p:cNvSpPr txBox="1"/>
          <p:nvPr/>
        </p:nvSpPr>
        <p:spPr>
          <a:xfrm>
            <a:off x="947145" y="2509483"/>
            <a:ext cx="2689590" cy="984885"/>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lgn="r" eaLnBrk="1" fontAlgn="auto" hangingPunct="1">
              <a:spcBef>
                <a:spcPts val="0"/>
              </a:spcBef>
              <a:spcAft>
                <a:spcPts val="0"/>
              </a:spcAft>
              <a:defRPr/>
            </a:pPr>
            <a:r>
              <a:rPr lang="en-ID" sz="1600" dirty="0">
                <a:solidFill>
                  <a:prstClr val="white"/>
                </a:solidFill>
                <a:latin typeface="Calibri" panose="020F0502020204030204"/>
              </a:rPr>
              <a:t>1. MSMEs generally produce consumer goods and services that are close to the needs of the community</a:t>
            </a:r>
            <a:r>
              <a:rPr lang="en-ID" sz="1600" dirty="0" smtClean="0">
                <a:solidFill>
                  <a:prstClr val="white"/>
                </a:solidFill>
                <a:latin typeface="Calibri" panose="020F0502020204030204"/>
              </a:rPr>
              <a:t>.</a:t>
            </a:r>
            <a:endParaRPr kumimoji="0" lang="en-GB" sz="1600" b="0" i="0" u="none" strike="noStrike" kern="1200" cap="none" spc="0" normalizeH="0" baseline="0" noProof="0" dirty="0">
              <a:ln>
                <a:noFill/>
              </a:ln>
              <a:solidFill>
                <a:prstClr val="white">
                  <a:lumMod val="95000"/>
                </a:prstClr>
              </a:solidFill>
              <a:effectLst/>
              <a:uLnTx/>
              <a:uFillTx/>
              <a:latin typeface="Raleway" panose="020B0003030101060003" pitchFamily="34" charset="0"/>
            </a:endParaRPr>
          </a:p>
        </p:txBody>
      </p:sp>
      <p:sp>
        <p:nvSpPr>
          <p:cNvPr id="80" name="Text Placeholder 2"/>
          <p:cNvSpPr>
            <a:spLocks noGrp="1"/>
          </p:cNvSpPr>
          <p:nvPr/>
        </p:nvSpPr>
        <p:spPr bwMode="auto">
          <a:xfrm>
            <a:off x="1006475" y="1478297"/>
            <a:ext cx="2316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altLang="es-ES" sz="1400" b="0" i="0" u="none" strike="noStrike" kern="1200" cap="none" spc="0" normalizeH="0" baseline="0" noProof="0" dirty="0" smtClean="0">
              <a:ln>
                <a:noFill/>
              </a:ln>
              <a:solidFill>
                <a:srgbClr val="5B9BD5"/>
              </a:solidFill>
              <a:effectLst/>
              <a:uLnTx/>
              <a:uFillTx/>
              <a:latin typeface="Kontrapunkt Bob" panose="02000000000000000000" pitchFamily="50" charset="0"/>
              <a:ea typeface="+mn-ea"/>
              <a:cs typeface="+mn-cs"/>
            </a:endParaRPr>
          </a:p>
        </p:txBody>
      </p:sp>
      <p:sp>
        <p:nvSpPr>
          <p:cNvPr id="84" name="TextBox 170"/>
          <p:cNvSpPr txBox="1"/>
          <p:nvPr/>
        </p:nvSpPr>
        <p:spPr>
          <a:xfrm>
            <a:off x="9220931" y="1446044"/>
            <a:ext cx="2689590" cy="221599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defRPr/>
            </a:pPr>
            <a:r>
              <a:rPr lang="en-ID" sz="1600" dirty="0">
                <a:solidFill>
                  <a:prstClr val="white"/>
                </a:solidFill>
                <a:latin typeface="Calibri" panose="020F0502020204030204"/>
              </a:rPr>
              <a:t>2. People's incomes that decline when the economic crisis occurs do not have much effect on the demand for goods and services produced by MSMEs. This is different from the condition of large-scale businesses which actually collapsed when the crisis occurred.</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87" name="CuadroTexto 86"/>
          <p:cNvSpPr txBox="1"/>
          <p:nvPr/>
        </p:nvSpPr>
        <p:spPr>
          <a:xfrm>
            <a:off x="541904" y="428453"/>
            <a:ext cx="4127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MSME: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Less</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Vulnerable to Crisis</a:t>
            </a:r>
            <a:endParaRPr kumimoji="0" lang="es-ES" sz="24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endParaRPr>
          </a:p>
        </p:txBody>
      </p:sp>
      <p:sp>
        <p:nvSpPr>
          <p:cNvPr id="88" name="CuadroTexto 87"/>
          <p:cNvSpPr txBox="1"/>
          <p:nvPr/>
        </p:nvSpPr>
        <p:spPr>
          <a:xfrm>
            <a:off x="526545" y="873709"/>
            <a:ext cx="5880962" cy="738664"/>
          </a:xfrm>
          <a:prstGeom prst="rect">
            <a:avLst/>
          </a:prstGeom>
          <a:noFill/>
        </p:spPr>
        <p:txBody>
          <a:bodyPr wrap="square" rtlCol="0">
            <a:spAutoFit/>
          </a:bodyPr>
          <a:lstStyle/>
          <a:p>
            <a:pPr lvl="0">
              <a:defRPr/>
            </a:pPr>
            <a:r>
              <a:rPr lang="en-ID" sz="1400" dirty="0">
                <a:solidFill>
                  <a:prstClr val="white"/>
                </a:solidFill>
              </a:rPr>
              <a:t>Although the growth rate has not been significant in encouraging national economic growth, MSMEs have become the backbone and buffer zone that saves the country from a deeper economic downturn.</a:t>
            </a:r>
            <a:endParaRPr lang="en-ID" sz="1400" dirty="0">
              <a:solidFill>
                <a:prstClr val="white"/>
              </a:solidFill>
            </a:endParaRPr>
          </a:p>
        </p:txBody>
      </p:sp>
      <p:sp>
        <p:nvSpPr>
          <p:cNvPr id="85" name="Rectangle 84"/>
          <p:cNvSpPr/>
          <p:nvPr/>
        </p:nvSpPr>
        <p:spPr>
          <a:xfrm>
            <a:off x="504111" y="5906507"/>
            <a:ext cx="95607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600" b="0" i="0" u="none" strike="noStrike" kern="1200" cap="none" spc="0" normalizeH="0" baseline="0" noProof="0" dirty="0" smtClean="0">
                <a:ln>
                  <a:noFill/>
                </a:ln>
                <a:solidFill>
                  <a:prstClr val="white"/>
                </a:solidFill>
                <a:effectLst/>
                <a:uLnTx/>
                <a:uFillTx/>
                <a:latin typeface="Calibri" panose="020F0502020204030204"/>
                <a:ea typeface="+mn-ea"/>
                <a:cs typeface="+mn-cs"/>
              </a:rPr>
              <a:t>5</a:t>
            </a:r>
            <a:r>
              <a:rPr kumimoji="0" lang="en-ID" sz="1600" b="0" i="0" u="none" strike="noStrike" kern="1200" cap="none" spc="0" normalizeH="0" baseline="0" noProof="0" dirty="0">
                <a:ln>
                  <a:noFill/>
                </a:ln>
                <a:solidFill>
                  <a:prstClr val="white"/>
                </a:solidFill>
                <a:effectLst/>
                <a:uLnTx/>
                <a:uFillTx/>
                <a:latin typeface="Calibri" panose="020F0502020204030204"/>
                <a:ea typeface="+mn-ea"/>
                <a:cs typeface="+mn-cs"/>
              </a:rPr>
              <a:t>. Generally, the MSME business is not supported by loan funds from banks, but from their own funds. Under these conditions, when the banking sector slumps or interest rates soar, MSMEs, which currently have 51.3 million units, are not affected. </a:t>
            </a:r>
            <a:r>
              <a:rPr kumimoji="0" lang="en-ID" sz="16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ID"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45792" y="4189934"/>
            <a:ext cx="4903027" cy="1077218"/>
          </a:xfrm>
          <a:prstGeom prst="rect">
            <a:avLst/>
          </a:prstGeom>
        </p:spPr>
        <p:txBody>
          <a:bodyPr wrap="square">
            <a:spAutoFit/>
          </a:bodyPr>
          <a:lstStyle/>
          <a:p>
            <a:r>
              <a:rPr lang="en-ID" sz="1600" dirty="0">
                <a:solidFill>
                  <a:prstClr val="white"/>
                </a:solidFill>
              </a:rPr>
              <a:t>4. MSME business actors generally utilize local resources, be it for human resources, capital, raw materials, to equipment. This means that most of the needs of MSMEs do not rely on imported goods. </a:t>
            </a:r>
            <a:endParaRPr lang="en-ID" dirty="0"/>
          </a:p>
        </p:txBody>
      </p:sp>
    </p:spTree>
    <p:extLst>
      <p:ext uri="{BB962C8B-B14F-4D97-AF65-F5344CB8AC3E}">
        <p14:creationId xmlns:p14="http://schemas.microsoft.com/office/powerpoint/2010/main" val="1735611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grpSp>
      <p:grpSp>
        <p:nvGrpSpPr>
          <p:cNvPr id="8" name="Grupo 7"/>
          <p:cNvGrpSpPr/>
          <p:nvPr/>
        </p:nvGrpSpPr>
        <p:grpSpPr>
          <a:xfrm>
            <a:off x="259307" y="1727989"/>
            <a:ext cx="11932693" cy="4401000"/>
            <a:chOff x="604587" y="1236745"/>
            <a:chExt cx="11149352" cy="4790590"/>
          </a:xfrm>
        </p:grpSpPr>
        <p:sp>
          <p:nvSpPr>
            <p:cNvPr id="9" name="Rectángulo 8"/>
            <p:cNvSpPr/>
            <p:nvPr/>
          </p:nvSpPr>
          <p:spPr>
            <a:xfrm>
              <a:off x="1186488" y="1236745"/>
              <a:ext cx="10462714" cy="1038568"/>
            </a:xfrm>
            <a:prstGeom prst="rect">
              <a:avLst/>
            </a:prstGeom>
          </p:spPr>
          <p:txBody>
            <a:bodyPr wrap="square">
              <a:spAutoFit/>
            </a:bodyPr>
            <a:lstStyle/>
            <a:p>
              <a:pPr lvl="0" indent="269875" algn="just"/>
              <a:r>
                <a:rPr lang="en-US" sz="1400" dirty="0">
                  <a:solidFill>
                    <a:prstClr val="white"/>
                  </a:solidFill>
                  <a:latin typeface="Franklin Gothic Book" panose="020B0503020102020204" pitchFamily="34" charset="0"/>
                  <a:ea typeface="Calibri" panose="020F0502020204030204" pitchFamily="34" charset="0"/>
                  <a:cs typeface="Arial" panose="020B0604020202020204" pitchFamily="34" charset="0"/>
                </a:rPr>
                <a:t>The decline in Indonesia’s Gross National Income per capita occurred as an impact of Covid-19 pandemic. “This decline was due to the impact of Covid-19 pandemic which caused the Indonesian economy reduced by -2.07% in 2020. Before the pandemic, Ministry of National Development Planning of the Republic of Indonesia projected that Indonesia’s per capita income could reach US$4,500 in 2020</a:t>
              </a:r>
              <a:endParaRPr lang="en-US" sz="1400" dirty="0">
                <a:solidFill>
                  <a:prstClr val="white"/>
                </a:solidFill>
                <a:latin typeface="Franklin Gothic Book" panose="020B0503020102020204" pitchFamily="34" charset="0"/>
                <a:ea typeface="Calibri" panose="020F0502020204030204" pitchFamily="34" charset="0"/>
                <a:cs typeface="Arial" panose="020B0604020202020204" pitchFamily="34" charset="0"/>
              </a:endParaRPr>
            </a:p>
          </p:txBody>
        </p:sp>
        <p:sp>
          <p:nvSpPr>
            <p:cNvPr id="10" name="Rectángulo 9"/>
            <p:cNvSpPr/>
            <p:nvPr/>
          </p:nvSpPr>
          <p:spPr>
            <a:xfrm>
              <a:off x="1186485" y="2364578"/>
              <a:ext cx="10567454" cy="804053"/>
            </a:xfrm>
            <a:prstGeom prst="rect">
              <a:avLst/>
            </a:prstGeom>
          </p:spPr>
          <p:txBody>
            <a:bodyPr wrap="square">
              <a:spAutoFit/>
            </a:bodyPr>
            <a:lstStyle/>
            <a:p>
              <a:r>
                <a:rPr lang="en-US" sz="1400" dirty="0">
                  <a:solidFill>
                    <a:prstClr val="white"/>
                  </a:solidFill>
                  <a:latin typeface="Franklin Gothic Book" panose="020B0503020102020204" pitchFamily="34" charset="0"/>
                  <a:ea typeface="Times New Roman" panose="02020603050405020304" pitchFamily="18" charset="0"/>
                </a:rPr>
                <a:t>There are many factors that determine the level of per capita income of a country, one of which is the existence and quality of middle class jobs. The existence of middle class jobs in Indonesia if it is associated with the current labor structure is still not competitive and not fully ready to support the acceleration of the economic </a:t>
              </a:r>
              <a:r>
                <a:rPr lang="en-US" sz="1400" dirty="0" smtClean="0">
                  <a:solidFill>
                    <a:prstClr val="white"/>
                  </a:solidFill>
                  <a:latin typeface="Franklin Gothic Book" panose="020B0503020102020204" pitchFamily="34" charset="0"/>
                  <a:ea typeface="Times New Roman" panose="02020603050405020304" pitchFamily="18" charset="0"/>
                </a:rPr>
                <a:t>sector (</a:t>
              </a:r>
              <a:r>
                <a:rPr lang="en-US" sz="1400" dirty="0" err="1" smtClean="0">
                  <a:solidFill>
                    <a:prstClr val="white"/>
                  </a:solidFill>
                  <a:latin typeface="Franklin Gothic Book" panose="020B0503020102020204" pitchFamily="34" charset="0"/>
                  <a:ea typeface="Times New Roman" panose="02020603050405020304" pitchFamily="18" charset="0"/>
                </a:rPr>
                <a:t>Suharnomo</a:t>
              </a:r>
              <a:r>
                <a:rPr lang="en-US" sz="1400" dirty="0" smtClean="0">
                  <a:solidFill>
                    <a:prstClr val="white"/>
                  </a:solidFill>
                  <a:latin typeface="Franklin Gothic Book" panose="020B0503020102020204" pitchFamily="34" charset="0"/>
                  <a:ea typeface="Times New Roman" panose="02020603050405020304" pitchFamily="18" charset="0"/>
                </a:rPr>
                <a:t>, 2021)</a:t>
              </a:r>
              <a:endParaRPr lang="es-ES" sz="1400" dirty="0">
                <a:solidFill>
                  <a:schemeClr val="bg1">
                    <a:lumMod val="95000"/>
                  </a:schemeClr>
                </a:solidFill>
                <a:latin typeface="Raleway" panose="020B0003030101060003" pitchFamily="34" charset="0"/>
              </a:endParaRPr>
            </a:p>
          </p:txBody>
        </p:sp>
        <p:sp>
          <p:nvSpPr>
            <p:cNvPr id="11" name="Rectángulo 10"/>
            <p:cNvSpPr/>
            <p:nvPr/>
          </p:nvSpPr>
          <p:spPr>
            <a:xfrm>
              <a:off x="1186485" y="3492411"/>
              <a:ext cx="10462716" cy="1038568"/>
            </a:xfrm>
            <a:prstGeom prst="rect">
              <a:avLst/>
            </a:prstGeom>
          </p:spPr>
          <p:txBody>
            <a:bodyPr wrap="square">
              <a:spAutoFit/>
            </a:bodyPr>
            <a:lstStyle/>
            <a:p>
              <a:pPr fontAlgn="base">
                <a:spcAft>
                  <a:spcPts val="0"/>
                </a:spcAft>
              </a:pPr>
              <a:r>
                <a:rPr lang="en-US" sz="1400" dirty="0" smtClean="0">
                  <a:solidFill>
                    <a:schemeClr val="bg1"/>
                  </a:solidFill>
                  <a:latin typeface="Franklin Gothic Book" panose="020B0503020102020204" pitchFamily="34" charset="0"/>
                  <a:ea typeface="Times New Roman" panose="02020603050405020304" pitchFamily="18" charset="0"/>
                </a:rPr>
                <a:t>Need to </a:t>
              </a:r>
              <a:r>
                <a:rPr lang="en-US" sz="1400" dirty="0">
                  <a:solidFill>
                    <a:schemeClr val="bg1"/>
                  </a:solidFill>
                  <a:latin typeface="Franklin Gothic Book" panose="020B0503020102020204" pitchFamily="34" charset="0"/>
                  <a:ea typeface="Times New Roman" panose="02020603050405020304" pitchFamily="18" charset="0"/>
                </a:rPr>
                <a:t>introduce three integrated steps to achieve middle-class employment, namely accelerating overall productivity growth, transitioning workers to sectors and companies that create quality jobs, and building a middle-class </a:t>
              </a:r>
              <a:r>
                <a:rPr lang="en-US" sz="1400" dirty="0" smtClean="0">
                  <a:solidFill>
                    <a:schemeClr val="bg1"/>
                  </a:solidFill>
                  <a:latin typeface="Franklin Gothic Book" panose="020B0503020102020204" pitchFamily="34" charset="0"/>
                  <a:ea typeface="Times New Roman" panose="02020603050405020304" pitchFamily="18" charset="0"/>
                </a:rPr>
                <a:t>workforce (</a:t>
              </a:r>
              <a:r>
                <a:rPr lang="en-US" sz="1400" dirty="0" err="1" smtClean="0">
                  <a:solidFill>
                    <a:schemeClr val="bg1"/>
                  </a:solidFill>
                  <a:latin typeface="Franklin Gothic Book" panose="020B0503020102020204" pitchFamily="34" charset="0"/>
                  <a:ea typeface="Times New Roman" panose="02020603050405020304" pitchFamily="18" charset="0"/>
                </a:rPr>
                <a:t>Wihardja</a:t>
              </a:r>
              <a:r>
                <a:rPr lang="en-US" sz="1400" dirty="0" smtClean="0">
                  <a:solidFill>
                    <a:schemeClr val="bg1"/>
                  </a:solidFill>
                  <a:latin typeface="Franklin Gothic Book" panose="020B0503020102020204" pitchFamily="34" charset="0"/>
                  <a:ea typeface="Times New Roman" panose="02020603050405020304" pitchFamily="18" charset="0"/>
                </a:rPr>
                <a:t>, 2021)</a:t>
              </a:r>
              <a:endParaRPr lang="en-US" dirty="0">
                <a:solidFill>
                  <a:schemeClr val="bg1"/>
                </a:solidFill>
                <a:latin typeface="Franklin Gothic Book" panose="020B0503020102020204" pitchFamily="34" charset="0"/>
                <a:ea typeface="Times New Roman" panose="02020603050405020304" pitchFamily="18" charset="0"/>
              </a:endParaRPr>
            </a:p>
            <a:p>
              <a:pPr fontAlgn="base">
                <a:spcAft>
                  <a:spcPts val="0"/>
                </a:spcAft>
              </a:pPr>
              <a:r>
                <a:rPr lang="en-US" sz="1400" dirty="0">
                  <a:solidFill>
                    <a:schemeClr val="bg1"/>
                  </a:solidFill>
                  <a:latin typeface="Franklin Gothic Book" panose="020B0503020102020204" pitchFamily="34" charset="0"/>
                  <a:ea typeface="Times New Roman" panose="02020603050405020304" pitchFamily="18" charset="0"/>
                </a:rPr>
                <a:t> </a:t>
              </a:r>
              <a:endParaRPr lang="en-US" dirty="0">
                <a:solidFill>
                  <a:schemeClr val="bg1"/>
                </a:solidFill>
                <a:latin typeface="Franklin Gothic Book" panose="020B0503020102020204" pitchFamily="34" charset="0"/>
                <a:ea typeface="Times New Roman" panose="02020603050405020304" pitchFamily="18" charset="0"/>
              </a:endParaRPr>
            </a:p>
          </p:txBody>
        </p:sp>
        <p:sp>
          <p:nvSpPr>
            <p:cNvPr id="12" name="Rectángulo 11"/>
            <p:cNvSpPr/>
            <p:nvPr/>
          </p:nvSpPr>
          <p:spPr>
            <a:xfrm>
              <a:off x="1186485" y="4620243"/>
              <a:ext cx="10567454" cy="1407092"/>
            </a:xfrm>
            <a:prstGeom prst="rect">
              <a:avLst/>
            </a:prstGeom>
          </p:spPr>
          <p:txBody>
            <a:bodyPr wrap="square">
              <a:spAutoFit/>
            </a:bodyPr>
            <a:lstStyle/>
            <a:p>
              <a:pPr fontAlgn="base">
                <a:spcAft>
                  <a:spcPts val="0"/>
                </a:spcAft>
              </a:pPr>
              <a:r>
                <a:rPr lang="en-US" sz="1400" dirty="0" smtClean="0">
                  <a:solidFill>
                    <a:schemeClr val="bg1"/>
                  </a:solidFill>
                  <a:latin typeface="Franklin Gothic Book" panose="020B0503020102020204" pitchFamily="34" charset="0"/>
                  <a:ea typeface="Times New Roman" panose="02020603050405020304" pitchFamily="18" charset="0"/>
                </a:rPr>
                <a:t>Need to </a:t>
              </a:r>
              <a:r>
                <a:rPr lang="en-US" sz="1400" dirty="0">
                  <a:solidFill>
                    <a:schemeClr val="bg1"/>
                  </a:solidFill>
                  <a:latin typeface="Franklin Gothic Book" panose="020B0503020102020204" pitchFamily="34" charset="0"/>
                  <a:ea typeface="Times New Roman" panose="02020603050405020304" pitchFamily="18" charset="0"/>
                </a:rPr>
                <a:t>the change in the mindset of all entities related to the paradigm of Indonesia’s economic growth. Future economic growth must rely on </a:t>
              </a:r>
              <a:r>
                <a:rPr lang="en-US" sz="1400" dirty="0" smtClean="0">
                  <a:solidFill>
                    <a:schemeClr val="bg1"/>
                  </a:solidFill>
                  <a:latin typeface="Franklin Gothic Book" panose="020B0503020102020204" pitchFamily="34" charset="0"/>
                  <a:ea typeface="Times New Roman" panose="02020603050405020304" pitchFamily="18" charset="0"/>
                </a:rPr>
                <a:t>productivity.</a:t>
              </a:r>
              <a:r>
                <a:rPr lang="en-US" dirty="0" smtClean="0">
                  <a:solidFill>
                    <a:schemeClr val="bg1"/>
                  </a:solidFill>
                  <a:latin typeface="Franklin Gothic Book" panose="020B0503020102020204" pitchFamily="34" charset="0"/>
                  <a:ea typeface="Times New Roman" panose="02020603050405020304" pitchFamily="18" charset="0"/>
                </a:rPr>
                <a:t> f</a:t>
              </a:r>
              <a:r>
                <a:rPr lang="en-US" sz="1400" dirty="0" smtClean="0">
                  <a:solidFill>
                    <a:schemeClr val="bg1"/>
                  </a:solidFill>
                  <a:latin typeface="Franklin Gothic Book" panose="020B0503020102020204" pitchFamily="34" charset="0"/>
                  <a:ea typeface="Times New Roman" panose="02020603050405020304" pitchFamily="18" charset="0"/>
                </a:rPr>
                <a:t>rom </a:t>
              </a:r>
              <a:r>
                <a:rPr lang="en-US" sz="1400" dirty="0">
                  <a:solidFill>
                    <a:schemeClr val="bg1"/>
                  </a:solidFill>
                  <a:latin typeface="Franklin Gothic Book" panose="020B0503020102020204" pitchFamily="34" charset="0"/>
                  <a:ea typeface="Times New Roman" panose="02020603050405020304" pitchFamily="18" charset="0"/>
                </a:rPr>
                <a:t>the supply side, efforts to boost productivity should not be limited in the boundaries of the size of the business scale based on the definition of regulation. Especially in MSMEs where its business practice actually provides more benefits on a medium </a:t>
              </a:r>
              <a:r>
                <a:rPr lang="en-US" sz="1400" dirty="0" smtClean="0">
                  <a:solidFill>
                    <a:schemeClr val="bg1"/>
                  </a:solidFill>
                  <a:latin typeface="Franklin Gothic Book" panose="020B0503020102020204" pitchFamily="34" charset="0"/>
                  <a:ea typeface="Times New Roman" panose="02020603050405020304" pitchFamily="18" charset="0"/>
                </a:rPr>
                <a:t>scale.</a:t>
              </a:r>
              <a:r>
                <a:rPr lang="en-US" dirty="0" smtClean="0">
                  <a:solidFill>
                    <a:schemeClr val="bg1"/>
                  </a:solidFill>
                  <a:latin typeface="Franklin Gothic Book" panose="020B0503020102020204" pitchFamily="34" charset="0"/>
                  <a:ea typeface="Times New Roman" panose="02020603050405020304" pitchFamily="18" charset="0"/>
                </a:rPr>
                <a:t> F</a:t>
              </a:r>
              <a:r>
                <a:rPr lang="en-US" sz="1400" dirty="0" smtClean="0">
                  <a:solidFill>
                    <a:schemeClr val="bg1"/>
                  </a:solidFill>
                  <a:latin typeface="Franklin Gothic Book" panose="020B0503020102020204" pitchFamily="34" charset="0"/>
                  <a:ea typeface="Times New Roman" panose="02020603050405020304" pitchFamily="18" charset="0"/>
                </a:rPr>
                <a:t>acilitating </a:t>
              </a:r>
              <a:r>
                <a:rPr lang="en-US" sz="1400" dirty="0">
                  <a:solidFill>
                    <a:schemeClr val="bg1"/>
                  </a:solidFill>
                  <a:latin typeface="Franklin Gothic Book" panose="020B0503020102020204" pitchFamily="34" charset="0"/>
                  <a:ea typeface="Times New Roman" panose="02020603050405020304" pitchFamily="18" charset="0"/>
                </a:rPr>
                <a:t>the learning process, especially for groups who are at risk of school failure. The nation should provide skills, training on utilizing information technology, and access for female workers.</a:t>
              </a:r>
              <a:endParaRPr lang="en-US" dirty="0">
                <a:solidFill>
                  <a:schemeClr val="bg1"/>
                </a:solidFill>
                <a:latin typeface="Franklin Gothic Book" panose="020B0503020102020204" pitchFamily="34" charset="0"/>
                <a:ea typeface="Times New Roman" panose="02020603050405020304" pitchFamily="18" charset="0"/>
              </a:endParaRPr>
            </a:p>
          </p:txBody>
        </p:sp>
        <p:sp>
          <p:nvSpPr>
            <p:cNvPr id="13" name="CuadroTexto 12"/>
            <p:cNvSpPr txBox="1"/>
            <p:nvPr/>
          </p:nvSpPr>
          <p:spPr>
            <a:xfrm>
              <a:off x="604587" y="1298300"/>
              <a:ext cx="530528" cy="770550"/>
            </a:xfrm>
            <a:prstGeom prst="rect">
              <a:avLst/>
            </a:prstGeom>
            <a:noFill/>
          </p:spPr>
          <p:txBody>
            <a:bodyPr wrap="square" rtlCol="0">
              <a:spAutoFit/>
            </a:bodyPr>
            <a:lstStyle/>
            <a:p>
              <a:r>
                <a:rPr lang="es-ES" sz="4000" dirty="0" smtClean="0">
                  <a:solidFill>
                    <a:srgbClr val="BC8FDD"/>
                  </a:solidFill>
                  <a:latin typeface="Typicons" panose="02000503000000000000" pitchFamily="2" charset="0"/>
                </a:rPr>
                <a:t></a:t>
              </a:r>
              <a:endParaRPr lang="es-ES" sz="4000" dirty="0">
                <a:solidFill>
                  <a:srgbClr val="BC8FDD"/>
                </a:solidFill>
              </a:endParaRPr>
            </a:p>
          </p:txBody>
        </p:sp>
        <p:sp>
          <p:nvSpPr>
            <p:cNvPr id="14" name="CuadroTexto 13"/>
            <p:cNvSpPr txBox="1"/>
            <p:nvPr/>
          </p:nvSpPr>
          <p:spPr>
            <a:xfrm>
              <a:off x="604587" y="3553966"/>
              <a:ext cx="530528" cy="770550"/>
            </a:xfrm>
            <a:prstGeom prst="rect">
              <a:avLst/>
            </a:prstGeom>
            <a:noFill/>
          </p:spPr>
          <p:txBody>
            <a:bodyPr wrap="square" rtlCol="0">
              <a:spAutoFit/>
            </a:bodyPr>
            <a:lstStyle/>
            <a:p>
              <a:r>
                <a:rPr lang="es-ES" sz="4000" dirty="0" smtClean="0">
                  <a:solidFill>
                    <a:srgbClr val="9C5BCD"/>
                  </a:solidFill>
                  <a:latin typeface="Typicons" panose="02000503000000000000" pitchFamily="2" charset="0"/>
                </a:rPr>
                <a:t></a:t>
              </a:r>
              <a:endParaRPr lang="es-ES" sz="4000" dirty="0">
                <a:solidFill>
                  <a:srgbClr val="9C5BCD"/>
                </a:solidFill>
              </a:endParaRPr>
            </a:p>
          </p:txBody>
        </p:sp>
        <p:sp>
          <p:nvSpPr>
            <p:cNvPr id="15" name="CuadroTexto 14"/>
            <p:cNvSpPr txBox="1"/>
            <p:nvPr/>
          </p:nvSpPr>
          <p:spPr>
            <a:xfrm>
              <a:off x="604587" y="2456910"/>
              <a:ext cx="530528" cy="703546"/>
            </a:xfrm>
            <a:prstGeom prst="rect">
              <a:avLst/>
            </a:prstGeom>
            <a:noFill/>
          </p:spPr>
          <p:txBody>
            <a:bodyPr wrap="square" rtlCol="0">
              <a:spAutoFit/>
            </a:bodyPr>
            <a:lstStyle/>
            <a:p>
              <a:r>
                <a:rPr lang="es-ES" sz="3600" dirty="0" smtClean="0">
                  <a:solidFill>
                    <a:srgbClr val="AA72D4"/>
                  </a:solidFill>
                  <a:latin typeface="Typicons" panose="02000503000000000000" pitchFamily="2" charset="0"/>
                </a:rPr>
                <a:t></a:t>
              </a:r>
              <a:endParaRPr lang="es-ES" sz="3600" dirty="0">
                <a:solidFill>
                  <a:srgbClr val="AA72D4"/>
                </a:solidFill>
              </a:endParaRPr>
            </a:p>
          </p:txBody>
        </p:sp>
        <p:sp>
          <p:nvSpPr>
            <p:cNvPr id="16" name="CuadroTexto 15"/>
            <p:cNvSpPr txBox="1"/>
            <p:nvPr/>
          </p:nvSpPr>
          <p:spPr>
            <a:xfrm>
              <a:off x="604587" y="4712575"/>
              <a:ext cx="530528" cy="703546"/>
            </a:xfrm>
            <a:prstGeom prst="rect">
              <a:avLst/>
            </a:prstGeom>
            <a:noFill/>
          </p:spPr>
          <p:txBody>
            <a:bodyPr wrap="square" rtlCol="0">
              <a:spAutoFit/>
            </a:bodyPr>
            <a:lstStyle/>
            <a:p>
              <a:r>
                <a:rPr lang="es-ES" sz="3600" dirty="0" smtClean="0">
                  <a:solidFill>
                    <a:srgbClr val="8D42C6"/>
                  </a:solidFill>
                  <a:latin typeface="Typicons" panose="02000503000000000000" pitchFamily="2" charset="0"/>
                </a:rPr>
                <a:t></a:t>
              </a:r>
              <a:endParaRPr lang="es-ES" sz="3600" dirty="0">
                <a:solidFill>
                  <a:srgbClr val="8D42C6"/>
                </a:solidFill>
              </a:endParaRPr>
            </a:p>
          </p:txBody>
        </p:sp>
      </p:grpSp>
      <p:sp>
        <p:nvSpPr>
          <p:cNvPr id="19" name="CuadroTexto 18"/>
          <p:cNvSpPr txBox="1"/>
          <p:nvPr/>
        </p:nvSpPr>
        <p:spPr>
          <a:xfrm>
            <a:off x="606286" y="754074"/>
            <a:ext cx="4127500" cy="461665"/>
          </a:xfrm>
          <a:prstGeom prst="rect">
            <a:avLst/>
          </a:prstGeom>
          <a:noFill/>
        </p:spPr>
        <p:txBody>
          <a:bodyPr wrap="square" rtlCol="0">
            <a:spAutoFit/>
          </a:bodyPr>
          <a:lstStyle/>
          <a:p>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World</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Bank </a:t>
            </a:r>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Report</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a:t>
            </a:r>
            <a:endParaRPr lang="es-ES" sz="2400" b="1" dirty="0">
              <a:solidFill>
                <a:schemeClr val="bg1">
                  <a:lumMod val="95000"/>
                </a:schemeClr>
              </a:solidFill>
              <a:latin typeface="Roboto Condensed" panose="02000000000000000000" pitchFamily="2" charset="0"/>
              <a:ea typeface="Roboto Condensed" panose="02000000000000000000" pitchFamily="2" charset="0"/>
            </a:endParaRPr>
          </a:p>
        </p:txBody>
      </p:sp>
      <p:sp>
        <p:nvSpPr>
          <p:cNvPr id="20" name="CuadroTexto 19"/>
          <p:cNvSpPr txBox="1"/>
          <p:nvPr/>
        </p:nvSpPr>
        <p:spPr>
          <a:xfrm>
            <a:off x="606286" y="1136760"/>
            <a:ext cx="10815052" cy="523220"/>
          </a:xfrm>
          <a:prstGeom prst="rect">
            <a:avLst/>
          </a:prstGeom>
          <a:noFill/>
        </p:spPr>
        <p:txBody>
          <a:bodyPr wrap="square" rtlCol="0">
            <a:spAutoFit/>
          </a:bodyPr>
          <a:lstStyle/>
          <a:p>
            <a:pPr algn="just">
              <a:spcAft>
                <a:spcPts val="0"/>
              </a:spcAft>
            </a:pPr>
            <a:r>
              <a:rPr lang="en-US" sz="1400" dirty="0">
                <a:solidFill>
                  <a:schemeClr val="bg1"/>
                </a:solidFill>
                <a:latin typeface="Franklin Gothic Book" panose="020B0503020102020204" pitchFamily="34" charset="0"/>
                <a:ea typeface="Calibri" panose="020F0502020204030204" pitchFamily="34" charset="0"/>
                <a:cs typeface="Arial" panose="020B0604020202020204" pitchFamily="34" charset="0"/>
              </a:rPr>
              <a:t>Indonesia was again downgraded to a lower middle income country, after previously in 2019 Indonesia managed to increase its status to become an upper middle income country.</a:t>
            </a:r>
            <a:endParaRPr lang="en-US" sz="1400" dirty="0">
              <a:solidFill>
                <a:schemeClr val="bg1"/>
              </a:solidFill>
              <a:latin typeface="Franklin Gothic Book" panose="020B0503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1575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CuadroTexto 10"/>
          <p:cNvSpPr txBox="1"/>
          <p:nvPr/>
        </p:nvSpPr>
        <p:spPr>
          <a:xfrm>
            <a:off x="568138" y="601825"/>
            <a:ext cx="66945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Why</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use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asset</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based</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community</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development</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method</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a:t>
            </a:r>
            <a:endParaRPr kumimoji="0" lang="es-ES" sz="24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endParaRPr>
          </a:p>
        </p:txBody>
      </p:sp>
      <p:grpSp>
        <p:nvGrpSpPr>
          <p:cNvPr id="8" name="Grupo 7"/>
          <p:cNvGrpSpPr/>
          <p:nvPr/>
        </p:nvGrpSpPr>
        <p:grpSpPr>
          <a:xfrm>
            <a:off x="606286" y="2028248"/>
            <a:ext cx="4410076" cy="3656012"/>
            <a:chOff x="3830638" y="2693988"/>
            <a:chExt cx="4410076" cy="3656012"/>
          </a:xfrm>
        </p:grpSpPr>
        <p:sp>
          <p:nvSpPr>
            <p:cNvPr id="26" name="Freeform 5"/>
            <p:cNvSpPr>
              <a:spLocks/>
            </p:cNvSpPr>
            <p:nvPr/>
          </p:nvSpPr>
          <p:spPr bwMode="auto">
            <a:xfrm flipH="1">
              <a:off x="6135689" y="2903538"/>
              <a:ext cx="38100" cy="692150"/>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rgbClr val="C1392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6"/>
            <p:cNvSpPr>
              <a:spLocks/>
            </p:cNvSpPr>
            <p:nvPr/>
          </p:nvSpPr>
          <p:spPr bwMode="auto">
            <a:xfrm flipH="1">
              <a:off x="6165851" y="3125788"/>
              <a:ext cx="530225" cy="688975"/>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rgbClr val="BC8FD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7"/>
            <p:cNvSpPr>
              <a:spLocks/>
            </p:cNvSpPr>
            <p:nvPr/>
          </p:nvSpPr>
          <p:spPr bwMode="auto">
            <a:xfrm flipH="1">
              <a:off x="4162426" y="3284538"/>
              <a:ext cx="750888" cy="703262"/>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rgbClr val="AA72D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8"/>
            <p:cNvSpPr>
              <a:spLocks/>
            </p:cNvSpPr>
            <p:nvPr/>
          </p:nvSpPr>
          <p:spPr bwMode="auto">
            <a:xfrm flipH="1">
              <a:off x="6146801" y="3392488"/>
              <a:ext cx="485775" cy="628650"/>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rgbClr val="AA72D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9"/>
            <p:cNvSpPr>
              <a:spLocks/>
            </p:cNvSpPr>
            <p:nvPr/>
          </p:nvSpPr>
          <p:spPr bwMode="auto">
            <a:xfrm flipH="1">
              <a:off x="4854576" y="3589338"/>
              <a:ext cx="739775" cy="69850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rgbClr val="AA72D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0"/>
            <p:cNvSpPr>
              <a:spLocks/>
            </p:cNvSpPr>
            <p:nvPr/>
          </p:nvSpPr>
          <p:spPr bwMode="auto">
            <a:xfrm flipH="1">
              <a:off x="7745413" y="3287713"/>
              <a:ext cx="417513" cy="963612"/>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rgbClr val="BC8FD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1"/>
            <p:cNvSpPr>
              <a:spLocks/>
            </p:cNvSpPr>
            <p:nvPr/>
          </p:nvSpPr>
          <p:spPr bwMode="auto">
            <a:xfrm flipH="1">
              <a:off x="4560888" y="3968750"/>
              <a:ext cx="357188" cy="417512"/>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rgbClr val="AA72D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2"/>
            <p:cNvSpPr>
              <a:spLocks/>
            </p:cNvSpPr>
            <p:nvPr/>
          </p:nvSpPr>
          <p:spPr bwMode="auto">
            <a:xfrm flipH="1">
              <a:off x="5541964" y="3960813"/>
              <a:ext cx="657225" cy="422275"/>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rgbClr val="AA72D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3"/>
            <p:cNvSpPr>
              <a:spLocks/>
            </p:cNvSpPr>
            <p:nvPr/>
          </p:nvSpPr>
          <p:spPr bwMode="auto">
            <a:xfrm flipH="1">
              <a:off x="6215064" y="3630613"/>
              <a:ext cx="44450" cy="747712"/>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4"/>
            <p:cNvSpPr>
              <a:spLocks/>
            </p:cNvSpPr>
            <p:nvPr/>
          </p:nvSpPr>
          <p:spPr bwMode="auto">
            <a:xfrm flipH="1">
              <a:off x="6253163" y="3960813"/>
              <a:ext cx="303213" cy="417512"/>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rgbClr val="BC8FD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5"/>
            <p:cNvSpPr>
              <a:spLocks/>
            </p:cNvSpPr>
            <p:nvPr/>
          </p:nvSpPr>
          <p:spPr bwMode="auto">
            <a:xfrm flipH="1">
              <a:off x="6959601" y="3952875"/>
              <a:ext cx="852488" cy="422275"/>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rgbClr val="BC8FD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6"/>
            <p:cNvSpPr>
              <a:spLocks/>
            </p:cNvSpPr>
            <p:nvPr/>
          </p:nvSpPr>
          <p:spPr bwMode="auto">
            <a:xfrm flipH="1">
              <a:off x="4921251" y="3867150"/>
              <a:ext cx="112713" cy="560387"/>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rgbClr val="8D42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7"/>
            <p:cNvSpPr>
              <a:spLocks/>
            </p:cNvSpPr>
            <p:nvPr/>
          </p:nvSpPr>
          <p:spPr bwMode="auto">
            <a:xfrm flipH="1">
              <a:off x="5418139" y="3840163"/>
              <a:ext cx="120650" cy="584200"/>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rgbClr val="8D42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8"/>
            <p:cNvSpPr>
              <a:spLocks/>
            </p:cNvSpPr>
            <p:nvPr/>
          </p:nvSpPr>
          <p:spPr bwMode="auto">
            <a:xfrm flipH="1">
              <a:off x="6391276" y="4002088"/>
              <a:ext cx="49213" cy="534987"/>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9"/>
            <p:cNvSpPr>
              <a:spLocks/>
            </p:cNvSpPr>
            <p:nvPr/>
          </p:nvSpPr>
          <p:spPr bwMode="auto">
            <a:xfrm flipH="1">
              <a:off x="7080251" y="3998913"/>
              <a:ext cx="44450" cy="541337"/>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0"/>
            <p:cNvSpPr>
              <a:spLocks/>
            </p:cNvSpPr>
            <p:nvPr/>
          </p:nvSpPr>
          <p:spPr bwMode="auto">
            <a:xfrm flipH="1">
              <a:off x="6459538" y="4119563"/>
              <a:ext cx="604838" cy="63500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rgbClr val="BC8FD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1"/>
            <p:cNvSpPr>
              <a:spLocks/>
            </p:cNvSpPr>
            <p:nvPr/>
          </p:nvSpPr>
          <p:spPr bwMode="auto">
            <a:xfrm flipH="1">
              <a:off x="5786438" y="4006850"/>
              <a:ext cx="417513" cy="995362"/>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rgbClr val="9C5BC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2"/>
            <p:cNvSpPr>
              <a:spLocks/>
            </p:cNvSpPr>
            <p:nvPr/>
          </p:nvSpPr>
          <p:spPr bwMode="auto">
            <a:xfrm flipH="1">
              <a:off x="5646738" y="4487863"/>
              <a:ext cx="433388" cy="711200"/>
            </a:xfrm>
            <a:custGeom>
              <a:avLst/>
              <a:gdLst>
                <a:gd name="T0" fmla="*/ 112 w 115"/>
                <a:gd name="T1" fmla="*/ 69 h 189"/>
                <a:gd name="T2" fmla="*/ 2 w 115"/>
                <a:gd name="T3" fmla="*/ 5 h 189"/>
                <a:gd name="T4" fmla="*/ 0 w 115"/>
                <a:gd name="T5" fmla="*/ 116 h 189"/>
                <a:gd name="T6" fmla="*/ 109 w 115"/>
                <a:gd name="T7" fmla="*/ 189 h 189"/>
                <a:gd name="T8" fmla="*/ 111 w 115"/>
                <a:gd name="T9" fmla="*/ 130 h 189"/>
                <a:gd name="T10" fmla="*/ 112 w 115"/>
                <a:gd name="T11" fmla="*/ 69 h 189"/>
                <a:gd name="T12" fmla="*/ 112 w 115"/>
                <a:gd name="T13" fmla="*/ 69 h 189"/>
              </a:gdLst>
              <a:ahLst/>
              <a:cxnLst>
                <a:cxn ang="0">
                  <a:pos x="T0" y="T1"/>
                </a:cxn>
                <a:cxn ang="0">
                  <a:pos x="T2" y="T3"/>
                </a:cxn>
                <a:cxn ang="0">
                  <a:pos x="T4" y="T5"/>
                </a:cxn>
                <a:cxn ang="0">
                  <a:pos x="T6" y="T7"/>
                </a:cxn>
                <a:cxn ang="0">
                  <a:pos x="T8" y="T9"/>
                </a:cxn>
                <a:cxn ang="0">
                  <a:pos x="T10" y="T11"/>
                </a:cxn>
                <a:cxn ang="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rgbClr val="8D42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23"/>
            <p:cNvSpPr>
              <a:spLocks/>
            </p:cNvSpPr>
            <p:nvPr/>
          </p:nvSpPr>
          <p:spPr bwMode="auto">
            <a:xfrm flipH="1">
              <a:off x="7448551" y="4581525"/>
              <a:ext cx="792163" cy="725487"/>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rgbClr val="9C5BC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24"/>
            <p:cNvSpPr>
              <a:spLocks/>
            </p:cNvSpPr>
            <p:nvPr/>
          </p:nvSpPr>
          <p:spPr bwMode="auto">
            <a:xfrm flipH="1">
              <a:off x="5718176" y="4776788"/>
              <a:ext cx="620713" cy="696912"/>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rgbClr val="9C5BC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5"/>
            <p:cNvSpPr>
              <a:spLocks/>
            </p:cNvSpPr>
            <p:nvPr/>
          </p:nvSpPr>
          <p:spPr bwMode="auto">
            <a:xfrm flipH="1">
              <a:off x="6330951" y="4776788"/>
              <a:ext cx="481013" cy="1095375"/>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rgbClr val="9C5BC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26"/>
            <p:cNvSpPr>
              <a:spLocks/>
            </p:cNvSpPr>
            <p:nvPr/>
          </p:nvSpPr>
          <p:spPr bwMode="auto">
            <a:xfrm flipH="1">
              <a:off x="6811963" y="4581525"/>
              <a:ext cx="642938" cy="129063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rgbClr val="9C5BC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27"/>
            <p:cNvSpPr>
              <a:spLocks/>
            </p:cNvSpPr>
            <p:nvPr/>
          </p:nvSpPr>
          <p:spPr bwMode="auto">
            <a:xfrm flipH="1">
              <a:off x="3830639" y="4848225"/>
              <a:ext cx="2632075" cy="1501775"/>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rgbClr val="8D42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28"/>
            <p:cNvSpPr>
              <a:spLocks/>
            </p:cNvSpPr>
            <p:nvPr/>
          </p:nvSpPr>
          <p:spPr bwMode="auto">
            <a:xfrm flipH="1">
              <a:off x="6459538" y="5503863"/>
              <a:ext cx="315913" cy="84613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rgbClr val="8D42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29"/>
            <p:cNvSpPr>
              <a:spLocks/>
            </p:cNvSpPr>
            <p:nvPr/>
          </p:nvSpPr>
          <p:spPr bwMode="auto">
            <a:xfrm flipH="1">
              <a:off x="4162426" y="2916238"/>
              <a:ext cx="2470150" cy="1052512"/>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bg1"/>
                </a:gs>
                <a:gs pos="100000">
                  <a:schemeClr val="bg1">
                    <a:lumMod val="95000"/>
                  </a:schemeClr>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30"/>
            <p:cNvSpPr>
              <a:spLocks/>
            </p:cNvSpPr>
            <p:nvPr/>
          </p:nvSpPr>
          <p:spPr bwMode="auto">
            <a:xfrm flipH="1">
              <a:off x="4278314" y="2949575"/>
              <a:ext cx="2324100" cy="985837"/>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rgbClr val="AA72D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31"/>
            <p:cNvSpPr>
              <a:spLocks/>
            </p:cNvSpPr>
            <p:nvPr/>
          </p:nvSpPr>
          <p:spPr bwMode="auto">
            <a:xfrm flipH="1">
              <a:off x="6135688" y="2693988"/>
              <a:ext cx="2027238" cy="1643062"/>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bg1"/>
                </a:gs>
                <a:gs pos="100000">
                  <a:schemeClr val="bg1">
                    <a:lumMod val="95000"/>
                  </a:schemeClr>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2"/>
            <p:cNvSpPr>
              <a:spLocks/>
            </p:cNvSpPr>
            <p:nvPr/>
          </p:nvSpPr>
          <p:spPr bwMode="auto">
            <a:xfrm flipH="1">
              <a:off x="6169026" y="2727325"/>
              <a:ext cx="1941513" cy="1568450"/>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rgbClr val="BC8FD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33"/>
            <p:cNvSpPr>
              <a:spLocks/>
            </p:cNvSpPr>
            <p:nvPr/>
          </p:nvSpPr>
          <p:spPr bwMode="auto">
            <a:xfrm flipH="1">
              <a:off x="5715001" y="3998913"/>
              <a:ext cx="2525713" cy="1455737"/>
            </a:xfrm>
            <a:custGeom>
              <a:avLst/>
              <a:gdLst>
                <a:gd name="T0" fmla="*/ 109 w 672"/>
                <a:gd name="T1" fmla="*/ 0 h 387"/>
                <a:gd name="T2" fmla="*/ 308 w 672"/>
                <a:gd name="T3" fmla="*/ 0 h 387"/>
                <a:gd name="T4" fmla="*/ 300 w 672"/>
                <a:gd name="T5" fmla="*/ 16 h 387"/>
                <a:gd name="T6" fmla="*/ 297 w 672"/>
                <a:gd name="T7" fmla="*/ 32 h 387"/>
                <a:gd name="T8" fmla="*/ 300 w 672"/>
                <a:gd name="T9" fmla="*/ 49 h 387"/>
                <a:gd name="T10" fmla="*/ 309 w 672"/>
                <a:gd name="T11" fmla="*/ 65 h 387"/>
                <a:gd name="T12" fmla="*/ 334 w 672"/>
                <a:gd name="T13" fmla="*/ 86 h 387"/>
                <a:gd name="T14" fmla="*/ 367 w 672"/>
                <a:gd name="T15" fmla="*/ 98 h 387"/>
                <a:gd name="T16" fmla="*/ 404 w 672"/>
                <a:gd name="T17" fmla="*/ 100 h 387"/>
                <a:gd name="T18" fmla="*/ 440 w 672"/>
                <a:gd name="T19" fmla="*/ 92 h 387"/>
                <a:gd name="T20" fmla="*/ 480 w 672"/>
                <a:gd name="T21" fmla="*/ 1 h 387"/>
                <a:gd name="T22" fmla="*/ 653 w 672"/>
                <a:gd name="T23" fmla="*/ 2 h 387"/>
                <a:gd name="T24" fmla="*/ 544 w 672"/>
                <a:gd name="T25" fmla="*/ 156 h 387"/>
                <a:gd name="T26" fmla="*/ 568 w 672"/>
                <a:gd name="T27" fmla="*/ 148 h 387"/>
                <a:gd name="T28" fmla="*/ 594 w 672"/>
                <a:gd name="T29" fmla="*/ 146 h 387"/>
                <a:gd name="T30" fmla="*/ 620 w 672"/>
                <a:gd name="T31" fmla="*/ 151 h 387"/>
                <a:gd name="T32" fmla="*/ 643 w 672"/>
                <a:gd name="T33" fmla="*/ 161 h 387"/>
                <a:gd name="T34" fmla="*/ 660 w 672"/>
                <a:gd name="T35" fmla="*/ 177 h 387"/>
                <a:gd name="T36" fmla="*/ 670 w 672"/>
                <a:gd name="T37" fmla="*/ 199 h 387"/>
                <a:gd name="T38" fmla="*/ 668 w 672"/>
                <a:gd name="T39" fmla="*/ 222 h 387"/>
                <a:gd name="T40" fmla="*/ 654 w 672"/>
                <a:gd name="T41" fmla="*/ 242 h 387"/>
                <a:gd name="T42" fmla="*/ 630 w 672"/>
                <a:gd name="T43" fmla="*/ 258 h 387"/>
                <a:gd name="T44" fmla="*/ 599 w 672"/>
                <a:gd name="T45" fmla="*/ 265 h 387"/>
                <a:gd name="T46" fmla="*/ 567 w 672"/>
                <a:gd name="T47" fmla="*/ 263 h 387"/>
                <a:gd name="T48" fmla="*/ 539 w 672"/>
                <a:gd name="T49" fmla="*/ 252 h 387"/>
                <a:gd name="T50" fmla="*/ 518 w 672"/>
                <a:gd name="T51" fmla="*/ 234 h 387"/>
                <a:gd name="T52" fmla="*/ 508 w 672"/>
                <a:gd name="T53" fmla="*/ 207 h 387"/>
                <a:gd name="T54" fmla="*/ 380 w 672"/>
                <a:gd name="T55" fmla="*/ 387 h 387"/>
                <a:gd name="T56" fmla="*/ 209 w 672"/>
                <a:gd name="T57" fmla="*/ 155 h 387"/>
                <a:gd name="T58" fmla="*/ 0 w 672"/>
                <a:gd name="T59" fmla="*/ 237 h 387"/>
                <a:gd name="T60" fmla="*/ 109 w 672"/>
                <a:gd name="T6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2" h="387">
                  <a:moveTo>
                    <a:pt x="109" y="0"/>
                  </a:moveTo>
                  <a:cubicBezTo>
                    <a:pt x="308" y="0"/>
                    <a:pt x="308" y="0"/>
                    <a:pt x="308" y="0"/>
                  </a:cubicBezTo>
                  <a:cubicBezTo>
                    <a:pt x="305" y="5"/>
                    <a:pt x="302" y="10"/>
                    <a:pt x="300" y="16"/>
                  </a:cubicBezTo>
                  <a:cubicBezTo>
                    <a:pt x="298" y="21"/>
                    <a:pt x="297" y="27"/>
                    <a:pt x="297" y="32"/>
                  </a:cubicBezTo>
                  <a:cubicBezTo>
                    <a:pt x="297" y="38"/>
                    <a:pt x="298" y="43"/>
                    <a:pt x="300" y="49"/>
                  </a:cubicBezTo>
                  <a:cubicBezTo>
                    <a:pt x="302" y="54"/>
                    <a:pt x="305" y="59"/>
                    <a:pt x="309" y="65"/>
                  </a:cubicBezTo>
                  <a:cubicBezTo>
                    <a:pt x="315" y="73"/>
                    <a:pt x="324" y="80"/>
                    <a:pt x="334" y="86"/>
                  </a:cubicBezTo>
                  <a:cubicBezTo>
                    <a:pt x="343" y="91"/>
                    <a:pt x="355" y="95"/>
                    <a:pt x="367" y="98"/>
                  </a:cubicBezTo>
                  <a:cubicBezTo>
                    <a:pt x="378" y="100"/>
                    <a:pt x="391" y="101"/>
                    <a:pt x="404" y="100"/>
                  </a:cubicBezTo>
                  <a:cubicBezTo>
                    <a:pt x="416" y="99"/>
                    <a:pt x="429" y="97"/>
                    <a:pt x="440" y="92"/>
                  </a:cubicBezTo>
                  <a:cubicBezTo>
                    <a:pt x="476" y="78"/>
                    <a:pt x="506" y="38"/>
                    <a:pt x="480" y="1"/>
                  </a:cubicBezTo>
                  <a:cubicBezTo>
                    <a:pt x="653" y="2"/>
                    <a:pt x="653" y="2"/>
                    <a:pt x="653" y="2"/>
                  </a:cubicBezTo>
                  <a:cubicBezTo>
                    <a:pt x="616" y="53"/>
                    <a:pt x="580" y="104"/>
                    <a:pt x="544" y="156"/>
                  </a:cubicBezTo>
                  <a:cubicBezTo>
                    <a:pt x="551" y="152"/>
                    <a:pt x="559" y="150"/>
                    <a:pt x="568" y="148"/>
                  </a:cubicBezTo>
                  <a:cubicBezTo>
                    <a:pt x="576" y="146"/>
                    <a:pt x="585" y="146"/>
                    <a:pt x="594" y="146"/>
                  </a:cubicBezTo>
                  <a:cubicBezTo>
                    <a:pt x="603" y="147"/>
                    <a:pt x="612" y="148"/>
                    <a:pt x="620" y="151"/>
                  </a:cubicBezTo>
                  <a:cubicBezTo>
                    <a:pt x="628" y="153"/>
                    <a:pt x="636" y="157"/>
                    <a:pt x="643" y="161"/>
                  </a:cubicBezTo>
                  <a:cubicBezTo>
                    <a:pt x="649" y="165"/>
                    <a:pt x="655" y="171"/>
                    <a:pt x="660" y="177"/>
                  </a:cubicBezTo>
                  <a:cubicBezTo>
                    <a:pt x="666" y="184"/>
                    <a:pt x="669" y="191"/>
                    <a:pt x="670" y="199"/>
                  </a:cubicBezTo>
                  <a:cubicBezTo>
                    <a:pt x="672" y="207"/>
                    <a:pt x="671" y="214"/>
                    <a:pt x="668" y="222"/>
                  </a:cubicBezTo>
                  <a:cubicBezTo>
                    <a:pt x="665" y="229"/>
                    <a:pt x="661" y="236"/>
                    <a:pt x="654" y="242"/>
                  </a:cubicBezTo>
                  <a:cubicBezTo>
                    <a:pt x="648" y="248"/>
                    <a:pt x="640" y="254"/>
                    <a:pt x="630" y="258"/>
                  </a:cubicBezTo>
                  <a:cubicBezTo>
                    <a:pt x="620" y="262"/>
                    <a:pt x="609" y="264"/>
                    <a:pt x="599" y="265"/>
                  </a:cubicBezTo>
                  <a:cubicBezTo>
                    <a:pt x="588" y="265"/>
                    <a:pt x="577" y="265"/>
                    <a:pt x="567" y="263"/>
                  </a:cubicBezTo>
                  <a:cubicBezTo>
                    <a:pt x="557" y="260"/>
                    <a:pt x="548" y="257"/>
                    <a:pt x="539" y="252"/>
                  </a:cubicBezTo>
                  <a:cubicBezTo>
                    <a:pt x="531" y="247"/>
                    <a:pt x="523" y="241"/>
                    <a:pt x="518" y="234"/>
                  </a:cubicBezTo>
                  <a:cubicBezTo>
                    <a:pt x="512" y="226"/>
                    <a:pt x="508" y="217"/>
                    <a:pt x="508" y="207"/>
                  </a:cubicBezTo>
                  <a:cubicBezTo>
                    <a:pt x="465" y="267"/>
                    <a:pt x="423" y="327"/>
                    <a:pt x="380" y="387"/>
                  </a:cubicBezTo>
                  <a:cubicBezTo>
                    <a:pt x="209" y="155"/>
                    <a:pt x="209" y="155"/>
                    <a:pt x="209" y="155"/>
                  </a:cubicBezTo>
                  <a:cubicBezTo>
                    <a:pt x="0" y="237"/>
                    <a:pt x="0" y="237"/>
                    <a:pt x="0" y="237"/>
                  </a:cubicBezTo>
                  <a:lnTo>
                    <a:pt x="109" y="0"/>
                  </a:lnTo>
                  <a:close/>
                </a:path>
              </a:pathLst>
            </a:custGeom>
            <a:gradFill>
              <a:gsLst>
                <a:gs pos="0">
                  <a:schemeClr val="accent1">
                    <a:lumMod val="5000"/>
                    <a:lumOff val="95000"/>
                  </a:schemeClr>
                </a:gs>
                <a:gs pos="55000">
                  <a:schemeClr val="accent3">
                    <a:lumMod val="20000"/>
                    <a:lumOff val="80000"/>
                  </a:schemeClr>
                </a:gs>
                <a:gs pos="100000">
                  <a:schemeClr val="accent3">
                    <a:lumMod val="40000"/>
                    <a:lumOff val="60000"/>
                  </a:schemeClr>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34"/>
            <p:cNvSpPr>
              <a:spLocks/>
            </p:cNvSpPr>
            <p:nvPr/>
          </p:nvSpPr>
          <p:spPr bwMode="auto">
            <a:xfrm flipH="1">
              <a:off x="5748338" y="4029075"/>
              <a:ext cx="2433638" cy="1373187"/>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rgbClr val="9C5BC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35"/>
            <p:cNvSpPr>
              <a:spLocks/>
            </p:cNvSpPr>
            <p:nvPr/>
          </p:nvSpPr>
          <p:spPr bwMode="auto">
            <a:xfrm flipH="1">
              <a:off x="3830638" y="3636963"/>
              <a:ext cx="2944813" cy="2295525"/>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bg1"/>
                </a:gs>
                <a:gs pos="100000">
                  <a:schemeClr val="bg1">
                    <a:lumMod val="95000"/>
                  </a:schemeClr>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36"/>
            <p:cNvSpPr>
              <a:spLocks/>
            </p:cNvSpPr>
            <p:nvPr/>
          </p:nvSpPr>
          <p:spPr bwMode="auto">
            <a:xfrm flipH="1">
              <a:off x="3879851" y="3671888"/>
              <a:ext cx="2857500" cy="2222500"/>
            </a:xfrm>
            <a:custGeom>
              <a:avLst/>
              <a:gdLst>
                <a:gd name="T0" fmla="*/ 0 w 760"/>
                <a:gd name="T1" fmla="*/ 487 h 591"/>
                <a:gd name="T2" fmla="*/ 104 w 760"/>
                <a:gd name="T3" fmla="*/ 339 h 591"/>
                <a:gd name="T4" fmla="*/ 125 w 760"/>
                <a:gd name="T5" fmla="*/ 355 h 591"/>
                <a:gd name="T6" fmla="*/ 161 w 760"/>
                <a:gd name="T7" fmla="*/ 369 h 591"/>
                <a:gd name="T8" fmla="*/ 191 w 760"/>
                <a:gd name="T9" fmla="*/ 372 h 591"/>
                <a:gd name="T10" fmla="*/ 201 w 760"/>
                <a:gd name="T11" fmla="*/ 372 h 591"/>
                <a:gd name="T12" fmla="*/ 241 w 760"/>
                <a:gd name="T13" fmla="*/ 362 h 591"/>
                <a:gd name="T14" fmla="*/ 273 w 760"/>
                <a:gd name="T15" fmla="*/ 342 h 591"/>
                <a:gd name="T16" fmla="*/ 291 w 760"/>
                <a:gd name="T17" fmla="*/ 315 h 591"/>
                <a:gd name="T18" fmla="*/ 294 w 760"/>
                <a:gd name="T19" fmla="*/ 284 h 591"/>
                <a:gd name="T20" fmla="*/ 280 w 760"/>
                <a:gd name="T21" fmla="*/ 253 h 591"/>
                <a:gd name="T22" fmla="*/ 193 w 760"/>
                <a:gd name="T23" fmla="*/ 213 h 591"/>
                <a:gd name="T24" fmla="*/ 275 w 760"/>
                <a:gd name="T25" fmla="*/ 97 h 591"/>
                <a:gd name="T26" fmla="*/ 281 w 760"/>
                <a:gd name="T27" fmla="*/ 97 h 591"/>
                <a:gd name="T28" fmla="*/ 350 w 760"/>
                <a:gd name="T29" fmla="*/ 97 h 591"/>
                <a:gd name="T30" fmla="*/ 378 w 760"/>
                <a:gd name="T31" fmla="*/ 98 h 591"/>
                <a:gd name="T32" fmla="*/ 355 w 760"/>
                <a:gd name="T33" fmla="*/ 83 h 591"/>
                <a:gd name="T34" fmla="*/ 340 w 760"/>
                <a:gd name="T35" fmla="*/ 70 h 591"/>
                <a:gd name="T36" fmla="*/ 332 w 760"/>
                <a:gd name="T37" fmla="*/ 52 h 591"/>
                <a:gd name="T38" fmla="*/ 334 w 760"/>
                <a:gd name="T39" fmla="*/ 35 h 591"/>
                <a:gd name="T40" fmla="*/ 345 w 760"/>
                <a:gd name="T41" fmla="*/ 19 h 591"/>
                <a:gd name="T42" fmla="*/ 365 w 760"/>
                <a:gd name="T43" fmla="*/ 6 h 591"/>
                <a:gd name="T44" fmla="*/ 366 w 760"/>
                <a:gd name="T45" fmla="*/ 6 h 591"/>
                <a:gd name="T46" fmla="*/ 393 w 760"/>
                <a:gd name="T47" fmla="*/ 0 h 591"/>
                <a:gd name="T48" fmla="*/ 401 w 760"/>
                <a:gd name="T49" fmla="*/ 0 h 591"/>
                <a:gd name="T50" fmla="*/ 421 w 760"/>
                <a:gd name="T51" fmla="*/ 2 h 591"/>
                <a:gd name="T52" fmla="*/ 447 w 760"/>
                <a:gd name="T53" fmla="*/ 11 h 591"/>
                <a:gd name="T54" fmla="*/ 465 w 760"/>
                <a:gd name="T55" fmla="*/ 26 h 591"/>
                <a:gd name="T56" fmla="*/ 473 w 760"/>
                <a:gd name="T57" fmla="*/ 38 h 591"/>
                <a:gd name="T58" fmla="*/ 475 w 760"/>
                <a:gd name="T59" fmla="*/ 50 h 591"/>
                <a:gd name="T60" fmla="*/ 472 w 760"/>
                <a:gd name="T61" fmla="*/ 62 h 591"/>
                <a:gd name="T62" fmla="*/ 465 w 760"/>
                <a:gd name="T63" fmla="*/ 73 h 591"/>
                <a:gd name="T64" fmla="*/ 454 w 760"/>
                <a:gd name="T65" fmla="*/ 83 h 591"/>
                <a:gd name="T66" fmla="*/ 432 w 760"/>
                <a:gd name="T67" fmla="*/ 98 h 591"/>
                <a:gd name="T68" fmla="*/ 585 w 760"/>
                <a:gd name="T69" fmla="*/ 98 h 591"/>
                <a:gd name="T70" fmla="*/ 760 w 760"/>
                <a:gd name="T71" fmla="*/ 309 h 591"/>
                <a:gd name="T72" fmla="*/ 77 w 760"/>
                <a:gd name="T73" fmla="*/ 591 h 591"/>
                <a:gd name="T74" fmla="*/ 0 w 760"/>
                <a:gd name="T75" fmla="*/ 48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rgbClr val="8D42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8" name="Freeform 8"/>
          <p:cNvSpPr>
            <a:spLocks/>
          </p:cNvSpPr>
          <p:nvPr/>
        </p:nvSpPr>
        <p:spPr bwMode="auto">
          <a:xfrm rot="18900000">
            <a:off x="6531033" y="2718254"/>
            <a:ext cx="627796" cy="627796"/>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BC8FDD"/>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9" name="Freeform 8"/>
          <p:cNvSpPr>
            <a:spLocks/>
          </p:cNvSpPr>
          <p:nvPr/>
        </p:nvSpPr>
        <p:spPr bwMode="auto">
          <a:xfrm rot="18900000">
            <a:off x="6531033" y="4000468"/>
            <a:ext cx="627796" cy="627796"/>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AA72D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62" name="CuadroTexto 61"/>
          <p:cNvSpPr txBox="1"/>
          <p:nvPr/>
        </p:nvSpPr>
        <p:spPr>
          <a:xfrm>
            <a:off x="6675595" y="2858521"/>
            <a:ext cx="33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solidFill>
                <a:effectLst/>
                <a:uLnTx/>
                <a:uFillTx/>
                <a:latin typeface="Typicons" panose="02000503000000000000" pitchFamily="2" charset="0"/>
                <a:ea typeface="+mn-ea"/>
                <a:cs typeface="+mn-cs"/>
              </a:rPr>
              <a:t>1</a:t>
            </a: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CuadroTexto 62"/>
          <p:cNvSpPr txBox="1"/>
          <p:nvPr/>
        </p:nvSpPr>
        <p:spPr>
          <a:xfrm>
            <a:off x="6675594" y="4127011"/>
            <a:ext cx="3386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prstClr val="white"/>
                </a:solidFill>
                <a:effectLst/>
                <a:uLnTx/>
                <a:uFillTx/>
                <a:latin typeface="Typicons" panose="02000503000000000000" pitchFamily="2" charset="0"/>
                <a:ea typeface="+mn-ea"/>
                <a:cs typeface="+mn-cs"/>
              </a:rPr>
              <a:t>2</a:t>
            </a:r>
            <a:endParaRPr kumimoji="0" lang="es-E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7487735" y="2578990"/>
            <a:ext cx="417133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There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some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people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who</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don’t</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realise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yet</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strengths</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that</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they</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possess</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These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people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tend</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to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resign</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everything</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to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fate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endParaRPr kumimoji="0" lang="es-ES" sz="18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66" name="Rectangle 65"/>
          <p:cNvSpPr/>
          <p:nvPr/>
        </p:nvSpPr>
        <p:spPr>
          <a:xfrm>
            <a:off x="7487735" y="3683715"/>
            <a:ext cx="4184351"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ABCD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attempts</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to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help</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people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and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their</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a:ln>
                  <a:noFill/>
                </a:ln>
                <a:solidFill>
                  <a:prstClr val="white">
                    <a:lumMod val="95000"/>
                  </a:prstClr>
                </a:solidFill>
                <a:effectLst/>
                <a:uLnTx/>
                <a:uFillTx/>
                <a:latin typeface="Raleway" panose="020B0003030101060003" pitchFamily="34" charset="0"/>
                <a:ea typeface="+mn-ea"/>
                <a:cs typeface="+mn-cs"/>
              </a:rPr>
              <a:t>c</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ommunities</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to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rediscover</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their</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strengths</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rPr>
              <a:t>t</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o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realize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grandeur</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design</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that</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God</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has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a:ln>
                  <a:noFill/>
                </a:ln>
                <a:solidFill>
                  <a:prstClr val="white">
                    <a:lumMod val="95000"/>
                  </a:prstClr>
                </a:solidFill>
                <a:effectLst/>
                <a:uLnTx/>
                <a:uFillTx/>
                <a:latin typeface="Raleway" panose="020B0003030101060003" pitchFamily="34" charset="0"/>
                <a:ea typeface="+mn-ea"/>
                <a:cs typeface="+mn-cs"/>
              </a:rPr>
              <a:t>g</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iven</a:t>
            </a:r>
            <a:r>
              <a:rPr kumimoji="0" lang="es-ES" sz="18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8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them</a:t>
            </a:r>
            <a:endParaRPr kumimoji="0" lang="es-ES" sz="18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4176584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214156" y="6110721"/>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uadroTexto 5"/>
          <p:cNvSpPr txBox="1"/>
          <p:nvPr/>
        </p:nvSpPr>
        <p:spPr>
          <a:xfrm>
            <a:off x="645161" y="6120780"/>
            <a:ext cx="62457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FFFF00"/>
                </a:solidFill>
                <a:effectLst/>
                <a:uLnTx/>
                <a:uFillTx/>
                <a:latin typeface="Nirmala UI Semilight" panose="020B0402040204020203" pitchFamily="34" charset="0"/>
                <a:ea typeface="+mn-ea"/>
                <a:cs typeface="Nirmala UI Semilight" panose="020B0402040204020203" pitchFamily="34" charset="0"/>
              </a:rPr>
              <a:t>If the community has found the strengths and are talking in a new relationship pattern, then they are been overcoming the challenges that exist .... and are on the right track to realize their dreams</a:t>
            </a:r>
            <a:endParaRPr kumimoji="0" lang="es-ES" sz="1400" b="1" i="0" u="none" strike="noStrike" kern="1200" cap="none" spc="0" normalizeH="0" baseline="0" noProof="0" dirty="0">
              <a:ln>
                <a:noFill/>
              </a:ln>
              <a:solidFill>
                <a:srgbClr val="FFFF00"/>
              </a:solidFill>
              <a:effectLst/>
              <a:uLnTx/>
              <a:uFillTx/>
              <a:latin typeface="Nirmala UI Semilight" panose="020B0402040204020203" pitchFamily="34" charset="0"/>
              <a:ea typeface="+mn-ea"/>
              <a:cs typeface="Nirmala UI Semilight" panose="020B0402040204020203" pitchFamily="34" charset="0"/>
            </a:endParaRPr>
          </a:p>
        </p:txBody>
      </p:sp>
      <p:sp>
        <p:nvSpPr>
          <p:cNvPr id="73" name="Shape 1135"/>
          <p:cNvSpPr>
            <a:spLocks/>
          </p:cNvSpPr>
          <p:nvPr/>
        </p:nvSpPr>
        <p:spPr bwMode="auto">
          <a:xfrm rot="10800000">
            <a:off x="4473575" y="1983505"/>
            <a:ext cx="3270250" cy="3268662"/>
          </a:xfrm>
          <a:custGeom>
            <a:avLst/>
            <a:gdLst>
              <a:gd name="T0" fmla="*/ 1634893 w 21600"/>
              <a:gd name="T1" fmla="*/ 1634212 h 21600"/>
              <a:gd name="T2" fmla="*/ 1634893 w 21600"/>
              <a:gd name="T3" fmla="*/ 1634212 h 21600"/>
              <a:gd name="T4" fmla="*/ 1634893 w 21600"/>
              <a:gd name="T5" fmla="*/ 1634212 h 21600"/>
              <a:gd name="T6" fmla="*/ 1634893 w 21600"/>
              <a:gd name="T7" fmla="*/ 163421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a:solidFill>
              <a:schemeClr val="bg1"/>
            </a:solidFill>
            <a:miter lim="400000"/>
            <a:headEnd/>
            <a:tailEnd/>
          </a:ln>
          <a:extLst>
            <a:ext uri="{909E8E84-426E-40DD-AFC4-6F175D3DCCD1}">
              <a14:hiddenFill xmlns:a14="http://schemas.microsoft.com/office/drawing/2010/main">
                <a:solidFill>
                  <a:srgbClr val="FFFFFF"/>
                </a:solidFill>
              </a14:hiddenFill>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4" name="Shape 1142"/>
          <p:cNvSpPr>
            <a:spLocks/>
          </p:cNvSpPr>
          <p:nvPr/>
        </p:nvSpPr>
        <p:spPr bwMode="auto">
          <a:xfrm rot="1790900">
            <a:off x="5928905" y="1430966"/>
            <a:ext cx="1382713" cy="1196975"/>
          </a:xfrm>
          <a:custGeom>
            <a:avLst/>
            <a:gdLst>
              <a:gd name="T0" fmla="*/ 690909 w 21600"/>
              <a:gd name="T1" fmla="*/ 598344 h 21600"/>
              <a:gd name="T2" fmla="*/ 690909 w 21600"/>
              <a:gd name="T3" fmla="*/ 598344 h 21600"/>
              <a:gd name="T4" fmla="*/ 690909 w 21600"/>
              <a:gd name="T5" fmla="*/ 598344 h 21600"/>
              <a:gd name="T6" fmla="*/ 690909 w 21600"/>
              <a:gd name="T7" fmla="*/ 5983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BC8FDD"/>
          </a:solidFill>
          <a:ln>
            <a:noFill/>
          </a:ln>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5" name="Shape 1145"/>
          <p:cNvSpPr>
            <a:spLocks/>
          </p:cNvSpPr>
          <p:nvPr/>
        </p:nvSpPr>
        <p:spPr bwMode="auto">
          <a:xfrm rot="1790900">
            <a:off x="6894518" y="2971573"/>
            <a:ext cx="1381125" cy="1196975"/>
          </a:xfrm>
          <a:custGeom>
            <a:avLst/>
            <a:gdLst>
              <a:gd name="T0" fmla="*/ 690914 w 21600"/>
              <a:gd name="T1" fmla="*/ 598351 h 21600"/>
              <a:gd name="T2" fmla="*/ 690914 w 21600"/>
              <a:gd name="T3" fmla="*/ 598351 h 21600"/>
              <a:gd name="T4" fmla="*/ 690914 w 21600"/>
              <a:gd name="T5" fmla="*/ 598351 h 21600"/>
              <a:gd name="T6" fmla="*/ 690914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BC8FDD"/>
          </a:solidFill>
          <a:ln>
            <a:noFill/>
          </a:ln>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6" name="Shape 1148"/>
          <p:cNvSpPr>
            <a:spLocks/>
          </p:cNvSpPr>
          <p:nvPr/>
        </p:nvSpPr>
        <p:spPr bwMode="auto">
          <a:xfrm rot="1790900">
            <a:off x="5858097" y="4415441"/>
            <a:ext cx="1382712" cy="1196975"/>
          </a:xfrm>
          <a:custGeom>
            <a:avLst/>
            <a:gdLst>
              <a:gd name="T0" fmla="*/ 690914 w 21600"/>
              <a:gd name="T1" fmla="*/ 598343 h 21600"/>
              <a:gd name="T2" fmla="*/ 690914 w 21600"/>
              <a:gd name="T3" fmla="*/ 598343 h 21600"/>
              <a:gd name="T4" fmla="*/ 690914 w 21600"/>
              <a:gd name="T5" fmla="*/ 598343 h 21600"/>
              <a:gd name="T6" fmla="*/ 690914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AA72D4"/>
          </a:solidFill>
          <a:ln>
            <a:noFill/>
          </a:ln>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7" name="Shape 1151"/>
          <p:cNvSpPr>
            <a:spLocks/>
          </p:cNvSpPr>
          <p:nvPr/>
        </p:nvSpPr>
        <p:spPr bwMode="auto">
          <a:xfrm rot="1790900">
            <a:off x="4160893" y="3766267"/>
            <a:ext cx="1381125" cy="1196975"/>
          </a:xfrm>
          <a:custGeom>
            <a:avLst/>
            <a:gdLst>
              <a:gd name="T0" fmla="*/ 690910 w 21600"/>
              <a:gd name="T1" fmla="*/ 598348 h 21600"/>
              <a:gd name="T2" fmla="*/ 690910 w 21600"/>
              <a:gd name="T3" fmla="*/ 598348 h 21600"/>
              <a:gd name="T4" fmla="*/ 690910 w 21600"/>
              <a:gd name="T5" fmla="*/ 598348 h 21600"/>
              <a:gd name="T6" fmla="*/ 690910 w 21600"/>
              <a:gd name="T7" fmla="*/ 59834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AA72D4"/>
          </a:solidFill>
          <a:ln>
            <a:noFill/>
          </a:ln>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0" name="Text Placeholder 2"/>
          <p:cNvSpPr>
            <a:spLocks noGrp="1"/>
          </p:cNvSpPr>
          <p:nvPr/>
        </p:nvSpPr>
        <p:spPr bwMode="auto">
          <a:xfrm>
            <a:off x="4786312" y="1689817"/>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1" name="Text Placeholder 2"/>
          <p:cNvSpPr>
            <a:spLocks noGrp="1"/>
          </p:cNvSpPr>
          <p:nvPr/>
        </p:nvSpPr>
        <p:spPr bwMode="auto">
          <a:xfrm>
            <a:off x="6242050" y="1702517"/>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2" name="Text Placeholder 2"/>
          <p:cNvSpPr>
            <a:spLocks noGrp="1"/>
          </p:cNvSpPr>
          <p:nvPr/>
        </p:nvSpPr>
        <p:spPr bwMode="auto">
          <a:xfrm>
            <a:off x="6975475" y="2958230"/>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3" name="Text Placeholder 2"/>
          <p:cNvSpPr>
            <a:spLocks noGrp="1"/>
          </p:cNvSpPr>
          <p:nvPr/>
        </p:nvSpPr>
        <p:spPr bwMode="auto">
          <a:xfrm>
            <a:off x="6242050" y="4239342"/>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4" name="Text Placeholder 2"/>
          <p:cNvSpPr>
            <a:spLocks noGrp="1"/>
          </p:cNvSpPr>
          <p:nvPr/>
        </p:nvSpPr>
        <p:spPr bwMode="auto">
          <a:xfrm>
            <a:off x="4789487" y="4232992"/>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5" name="Text Placeholder 2"/>
          <p:cNvSpPr>
            <a:spLocks noGrp="1"/>
          </p:cNvSpPr>
          <p:nvPr/>
        </p:nvSpPr>
        <p:spPr bwMode="auto">
          <a:xfrm>
            <a:off x="4041775" y="2983630"/>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6" name="Shape 1139"/>
          <p:cNvSpPr>
            <a:spLocks/>
          </p:cNvSpPr>
          <p:nvPr/>
        </p:nvSpPr>
        <p:spPr bwMode="auto">
          <a:xfrm rot="1790900">
            <a:off x="4024565" y="2060093"/>
            <a:ext cx="1484313" cy="1285875"/>
          </a:xfrm>
          <a:custGeom>
            <a:avLst/>
            <a:gdLst>
              <a:gd name="T0" fmla="*/ 742249 w 21600"/>
              <a:gd name="T1" fmla="*/ 642811 h 21600"/>
              <a:gd name="T2" fmla="*/ 742249 w 21600"/>
              <a:gd name="T3" fmla="*/ 642811 h 21600"/>
              <a:gd name="T4" fmla="*/ 742249 w 21600"/>
              <a:gd name="T5" fmla="*/ 642811 h 21600"/>
              <a:gd name="T6" fmla="*/ 742249 w 21600"/>
              <a:gd name="T7" fmla="*/ 6428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8D42C6"/>
          </a:solidFill>
          <a:ln>
            <a:noFill/>
          </a:ln>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7" name="Text Placeholder 2"/>
          <p:cNvSpPr>
            <a:spLocks noGrp="1"/>
          </p:cNvSpPr>
          <p:nvPr/>
        </p:nvSpPr>
        <p:spPr bwMode="auto">
          <a:xfrm>
            <a:off x="5494337" y="2891555"/>
            <a:ext cx="12715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ts val="600"/>
              </a:lnSpc>
              <a:spcBef>
                <a:spcPts val="1000"/>
              </a:spcBef>
              <a:spcAft>
                <a:spcPct val="0"/>
              </a:spcAft>
              <a:buClrTx/>
              <a:buSzTx/>
              <a:buFont typeface="Arial" panose="020B0604020202020204" pitchFamily="34" charset="0"/>
              <a:buNone/>
              <a:tabLst/>
              <a:defRPr/>
            </a:pPr>
            <a:endParaRPr kumimoji="0" lang="en-GB" altLang="es-ES" sz="1300" b="0" i="0" u="none" strike="noStrike" kern="1200" cap="none" spc="0" normalizeH="0" baseline="0" noProof="0" dirty="0" smtClean="0">
              <a:ln>
                <a:noFill/>
              </a:ln>
              <a:solidFill>
                <a:prstClr val="white"/>
              </a:solidFill>
              <a:effectLst/>
              <a:uLnTx/>
              <a:uFillTx/>
              <a:latin typeface="Kontrapunkt Bob" panose="02000000000000000000" pitchFamily="50" charset="0"/>
              <a:ea typeface="+mn-ea"/>
              <a:cs typeface="+mn-cs"/>
            </a:endParaRPr>
          </a:p>
        </p:txBody>
      </p:sp>
      <p:sp>
        <p:nvSpPr>
          <p:cNvPr id="88" name="TextBox 29"/>
          <p:cNvSpPr txBox="1"/>
          <p:nvPr/>
        </p:nvSpPr>
        <p:spPr>
          <a:xfrm>
            <a:off x="7958737" y="1949485"/>
            <a:ext cx="3418291" cy="738664"/>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Rediscovering the strengths within the communities that had been hidden or unrealized all this time. This can be done by sharing stories; pleasant stories or stories that make you proud, stories about achievement. </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89" name="TextBox 30"/>
          <p:cNvSpPr txBox="1"/>
          <p:nvPr/>
        </p:nvSpPr>
        <p:spPr>
          <a:xfrm>
            <a:off x="8591998" y="3695628"/>
            <a:ext cx="2978670" cy="553998"/>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People and community are encouraged to dream,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To imagine what they really want and translate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Dream into language or picture. </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90" name="TextBox 31"/>
          <p:cNvSpPr txBox="1"/>
          <p:nvPr/>
        </p:nvSpPr>
        <p:spPr>
          <a:xfrm>
            <a:off x="7678814" y="5522210"/>
            <a:ext cx="3070143" cy="369332"/>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rPr>
              <a:t>people need to specify the elements that must be present to make dreams come true</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92" name="TextBox 33"/>
          <p:cNvSpPr txBox="1"/>
          <p:nvPr/>
        </p:nvSpPr>
        <p:spPr>
          <a:xfrm>
            <a:off x="848173" y="2302201"/>
            <a:ext cx="2959005" cy="369332"/>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rPr>
              <a:t>The community ensures that what they have planned is actually implemented.</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93" name="TextBox 35"/>
          <p:cNvSpPr txBox="1"/>
          <p:nvPr/>
        </p:nvSpPr>
        <p:spPr>
          <a:xfrm>
            <a:off x="1288026" y="4661617"/>
            <a:ext cx="2939801" cy="923330"/>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rPr>
              <a:t>When people have found their dreams, translated them, and designed them together, it's time for people to gather the strengths they discovered earlier, and determine how to use those strengths to make their dreams come true.</a:t>
            </a:r>
            <a:endParaRPr kumimoji="0" lang="en-GB" sz="12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95" name="CuadroTexto 94"/>
          <p:cNvSpPr txBox="1"/>
          <p:nvPr/>
        </p:nvSpPr>
        <p:spPr>
          <a:xfrm>
            <a:off x="2444305" y="1837810"/>
            <a:ext cx="146652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AA72D4"/>
                </a:solidFill>
                <a:effectLst/>
                <a:uLnTx/>
                <a:uFillTx/>
                <a:latin typeface="Roboto Condensed" panose="02000000000000000000" pitchFamily="2" charset="0"/>
                <a:ea typeface="Roboto Condensed" panose="02000000000000000000" pitchFamily="2" charset="0"/>
                <a:cs typeface="+mn-cs"/>
              </a:rPr>
              <a:t>DESTINY</a:t>
            </a:r>
            <a:endParaRPr kumimoji="0" lang="es-ES" sz="2800" b="1" i="0" u="none" strike="noStrike" kern="1200" cap="none" spc="0" normalizeH="0" baseline="0" noProof="0" dirty="0">
              <a:ln>
                <a:noFill/>
              </a:ln>
              <a:solidFill>
                <a:srgbClr val="AA72D4"/>
              </a:solidFill>
              <a:effectLst/>
              <a:uLnTx/>
              <a:uFillTx/>
              <a:latin typeface="Roboto Condensed" panose="02000000000000000000" pitchFamily="2" charset="0"/>
              <a:ea typeface="Roboto Condensed" panose="02000000000000000000" pitchFamily="2" charset="0"/>
              <a:cs typeface="+mn-cs"/>
            </a:endParaRPr>
          </a:p>
        </p:txBody>
      </p:sp>
      <p:sp>
        <p:nvSpPr>
          <p:cNvPr id="96" name="CuadroTexto 95"/>
          <p:cNvSpPr txBox="1"/>
          <p:nvPr/>
        </p:nvSpPr>
        <p:spPr>
          <a:xfrm>
            <a:off x="3024292" y="4239937"/>
            <a:ext cx="120840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9C5BCD"/>
                </a:solidFill>
                <a:effectLst/>
                <a:uLnTx/>
                <a:uFillTx/>
                <a:latin typeface="Roboto Condensed" panose="02000000000000000000" pitchFamily="2" charset="0"/>
                <a:ea typeface="Roboto Condensed" panose="02000000000000000000" pitchFamily="2" charset="0"/>
                <a:cs typeface="+mn-cs"/>
              </a:rPr>
              <a:t>DEFINE</a:t>
            </a:r>
            <a:endParaRPr kumimoji="0" lang="es-ES" sz="2800" b="1" i="0" u="none" strike="noStrike" kern="1200" cap="none" spc="0" normalizeH="0" baseline="0" noProof="0" dirty="0">
              <a:ln>
                <a:noFill/>
              </a:ln>
              <a:solidFill>
                <a:srgbClr val="9C5BCD"/>
              </a:solidFill>
              <a:effectLst/>
              <a:uLnTx/>
              <a:uFillTx/>
              <a:latin typeface="Roboto Condensed" panose="02000000000000000000" pitchFamily="2" charset="0"/>
              <a:ea typeface="Roboto Condensed" panose="02000000000000000000" pitchFamily="2" charset="0"/>
              <a:cs typeface="+mn-cs"/>
            </a:endParaRPr>
          </a:p>
        </p:txBody>
      </p:sp>
      <p:sp>
        <p:nvSpPr>
          <p:cNvPr id="97" name="CuadroTexto 96"/>
          <p:cNvSpPr txBox="1"/>
          <p:nvPr/>
        </p:nvSpPr>
        <p:spPr>
          <a:xfrm>
            <a:off x="7867063" y="1456915"/>
            <a:ext cx="17273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BC8FDD"/>
                </a:solidFill>
                <a:effectLst/>
                <a:uLnTx/>
                <a:uFillTx/>
                <a:latin typeface="Roboto Condensed" panose="02000000000000000000" pitchFamily="2" charset="0"/>
                <a:ea typeface="Roboto Condensed" panose="02000000000000000000" pitchFamily="2" charset="0"/>
                <a:cs typeface="+mn-cs"/>
              </a:rPr>
              <a:t>DISCOVERY</a:t>
            </a:r>
            <a:endParaRPr kumimoji="0" lang="es-ES" sz="2800" b="1" i="0" u="none" strike="noStrike" kern="1200" cap="none" spc="0" normalizeH="0" baseline="0" noProof="0" dirty="0">
              <a:ln>
                <a:noFill/>
              </a:ln>
              <a:solidFill>
                <a:srgbClr val="BC8FDD"/>
              </a:solidFill>
              <a:effectLst/>
              <a:uLnTx/>
              <a:uFillTx/>
              <a:latin typeface="Roboto Condensed" panose="02000000000000000000" pitchFamily="2" charset="0"/>
              <a:ea typeface="Roboto Condensed" panose="02000000000000000000" pitchFamily="2" charset="0"/>
              <a:cs typeface="+mn-cs"/>
            </a:endParaRPr>
          </a:p>
        </p:txBody>
      </p:sp>
      <p:sp>
        <p:nvSpPr>
          <p:cNvPr id="98" name="CuadroTexto 97"/>
          <p:cNvSpPr txBox="1"/>
          <p:nvPr/>
        </p:nvSpPr>
        <p:spPr>
          <a:xfrm>
            <a:off x="8481908" y="3266868"/>
            <a:ext cx="16583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AA72D4"/>
                </a:solidFill>
                <a:effectLst/>
                <a:uLnTx/>
                <a:uFillTx/>
                <a:latin typeface="Roboto Condensed" panose="02000000000000000000" pitchFamily="2" charset="0"/>
                <a:ea typeface="Roboto Condensed" panose="02000000000000000000" pitchFamily="2" charset="0"/>
                <a:cs typeface="+mn-cs"/>
              </a:rPr>
              <a:t>DREAM</a:t>
            </a:r>
            <a:endParaRPr kumimoji="0" lang="es-ES" sz="2800" b="1" i="0" u="none" strike="noStrike" kern="1200" cap="none" spc="0" normalizeH="0" baseline="0" noProof="0" dirty="0">
              <a:ln>
                <a:noFill/>
              </a:ln>
              <a:solidFill>
                <a:srgbClr val="AA72D4"/>
              </a:solidFill>
              <a:effectLst/>
              <a:uLnTx/>
              <a:uFillTx/>
              <a:latin typeface="Roboto Condensed" panose="02000000000000000000" pitchFamily="2" charset="0"/>
              <a:ea typeface="Roboto Condensed" panose="02000000000000000000" pitchFamily="2" charset="0"/>
              <a:cs typeface="+mn-cs"/>
            </a:endParaRPr>
          </a:p>
        </p:txBody>
      </p:sp>
      <p:sp>
        <p:nvSpPr>
          <p:cNvPr id="99" name="CuadroTexto 98"/>
          <p:cNvSpPr txBox="1"/>
          <p:nvPr/>
        </p:nvSpPr>
        <p:spPr>
          <a:xfrm>
            <a:off x="7559160" y="5060289"/>
            <a:ext cx="12084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a:noFill/>
                </a:ln>
                <a:solidFill>
                  <a:srgbClr val="9C5BCD"/>
                </a:solidFill>
                <a:effectLst/>
                <a:uLnTx/>
                <a:uFillTx/>
                <a:latin typeface="Roboto Condensed" panose="02000000000000000000" pitchFamily="2" charset="0"/>
                <a:ea typeface="Roboto Condensed" panose="02000000000000000000" pitchFamily="2" charset="0"/>
                <a:cs typeface="+mn-cs"/>
              </a:rPr>
              <a:t>DESIGN</a:t>
            </a:r>
            <a:endParaRPr kumimoji="0" lang="es-ES" sz="2800" b="1" i="0" u="none" strike="noStrike" kern="1200" cap="none" spc="0" normalizeH="0" baseline="0" noProof="0" dirty="0">
              <a:ln>
                <a:noFill/>
              </a:ln>
              <a:solidFill>
                <a:srgbClr val="9C5BCD"/>
              </a:solidFill>
              <a:effectLst/>
              <a:uLnTx/>
              <a:uFillTx/>
              <a:latin typeface="Roboto Condensed" panose="02000000000000000000" pitchFamily="2" charset="0"/>
              <a:ea typeface="Roboto Condensed" panose="02000000000000000000" pitchFamily="2" charset="0"/>
              <a:cs typeface="+mn-cs"/>
            </a:endParaRPr>
          </a:p>
        </p:txBody>
      </p:sp>
      <p:sp>
        <p:nvSpPr>
          <p:cNvPr id="100" name="CuadroTexto 99"/>
          <p:cNvSpPr txBox="1"/>
          <p:nvPr/>
        </p:nvSpPr>
        <p:spPr>
          <a:xfrm>
            <a:off x="4577230" y="2298956"/>
            <a:ext cx="347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smtClean="0">
                <a:ln>
                  <a:noFill/>
                </a:ln>
                <a:solidFill>
                  <a:prstClr val="white"/>
                </a:solidFill>
                <a:effectLst/>
                <a:uLnTx/>
                <a:uFillTx/>
                <a:latin typeface="Typicons" panose="02000503000000000000" pitchFamily="2" charset="0"/>
                <a:ea typeface="+mn-ea"/>
                <a:cs typeface="+mn-cs"/>
              </a:rPr>
              <a:t>5</a:t>
            </a:r>
            <a:endParaRPr kumimoji="0" lang="es-E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CuadroTexto 100"/>
          <p:cNvSpPr txBox="1"/>
          <p:nvPr/>
        </p:nvSpPr>
        <p:spPr>
          <a:xfrm>
            <a:off x="7446968" y="3127798"/>
            <a:ext cx="34733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prstClr val="white"/>
                </a:solidFill>
                <a:effectLst/>
                <a:uLnTx/>
                <a:uFillTx/>
                <a:latin typeface="Typicons" panose="02000503000000000000" pitchFamily="2" charset="0"/>
                <a:ea typeface="+mn-ea"/>
                <a:cs typeface="+mn-cs"/>
              </a:rPr>
              <a:t>2</a:t>
            </a:r>
            <a:endParaRPr kumimoji="0" lang="es-E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CuadroTexto 103"/>
          <p:cNvSpPr txBox="1"/>
          <p:nvPr/>
        </p:nvSpPr>
        <p:spPr>
          <a:xfrm>
            <a:off x="6411325" y="1665081"/>
            <a:ext cx="347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smtClean="0">
                <a:ln>
                  <a:noFill/>
                </a:ln>
                <a:solidFill>
                  <a:prstClr val="white"/>
                </a:solidFill>
                <a:effectLst/>
                <a:uLnTx/>
                <a:uFillTx/>
                <a:latin typeface="Typicons" panose="02000503000000000000" pitchFamily="2" charset="0"/>
                <a:ea typeface="+mn-ea"/>
                <a:cs typeface="+mn-cs"/>
              </a:rPr>
              <a:t>1</a:t>
            </a:r>
            <a:endParaRPr kumimoji="0" lang="es-E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CuadroTexto 104"/>
          <p:cNvSpPr txBox="1"/>
          <p:nvPr/>
        </p:nvSpPr>
        <p:spPr>
          <a:xfrm>
            <a:off x="6403897" y="4631013"/>
            <a:ext cx="347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smtClean="0">
                <a:ln>
                  <a:noFill/>
                </a:ln>
                <a:solidFill>
                  <a:prstClr val="white"/>
                </a:solidFill>
                <a:effectLst/>
                <a:uLnTx/>
                <a:uFillTx/>
                <a:latin typeface="Typicons" panose="02000503000000000000" pitchFamily="2" charset="0"/>
                <a:ea typeface="+mn-ea"/>
                <a:cs typeface="+mn-cs"/>
              </a:rPr>
              <a:t>3</a:t>
            </a:r>
            <a:endParaRPr kumimoji="0" lang="es-E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CuadroTexto 105"/>
          <p:cNvSpPr txBox="1"/>
          <p:nvPr/>
        </p:nvSpPr>
        <p:spPr>
          <a:xfrm>
            <a:off x="4684317" y="4013938"/>
            <a:ext cx="347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smtClean="0">
                <a:ln>
                  <a:noFill/>
                </a:ln>
                <a:solidFill>
                  <a:prstClr val="white"/>
                </a:solidFill>
                <a:effectLst/>
                <a:uLnTx/>
                <a:uFillTx/>
                <a:latin typeface="Typicons" panose="02000503000000000000" pitchFamily="2" charset="0"/>
                <a:ea typeface="+mn-ea"/>
                <a:cs typeface="+mn-cs"/>
              </a:rPr>
              <a:t>4</a:t>
            </a:r>
            <a:endParaRPr kumimoji="0" lang="es-E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CuadroTexto 43"/>
          <p:cNvSpPr txBox="1"/>
          <p:nvPr/>
        </p:nvSpPr>
        <p:spPr>
          <a:xfrm>
            <a:off x="658812" y="451362"/>
            <a:ext cx="4127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How</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ABCD Works?</a:t>
            </a:r>
            <a:endParaRPr kumimoji="0" lang="es-ES" sz="24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1925572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327623" y="4949798"/>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2"/>
          <p:cNvGrpSpPr>
            <a:grpSpLocks/>
          </p:cNvGrpSpPr>
          <p:nvPr/>
        </p:nvGrpSpPr>
        <p:grpSpPr bwMode="auto">
          <a:xfrm>
            <a:off x="7317674" y="1675020"/>
            <a:ext cx="3939031" cy="3793249"/>
            <a:chOff x="-1" y="49026"/>
            <a:chExt cx="4289425" cy="4131128"/>
          </a:xfrm>
        </p:grpSpPr>
        <p:grpSp>
          <p:nvGrpSpPr>
            <p:cNvPr id="9" name="Group 3"/>
            <p:cNvGrpSpPr>
              <a:grpSpLocks/>
            </p:cNvGrpSpPr>
            <p:nvPr/>
          </p:nvGrpSpPr>
          <p:grpSpPr bwMode="auto">
            <a:xfrm>
              <a:off x="-1" y="49026"/>
              <a:ext cx="4289425" cy="4131128"/>
              <a:chOff x="-1" y="49026"/>
              <a:chExt cx="4289425" cy="4131128"/>
            </a:xfrm>
          </p:grpSpPr>
          <p:sp>
            <p:nvSpPr>
              <p:cNvPr id="11" name="AutoShape 4"/>
              <p:cNvSpPr>
                <a:spLocks/>
              </p:cNvSpPr>
              <p:nvPr/>
            </p:nvSpPr>
            <p:spPr bwMode="auto">
              <a:xfrm rot="1075248">
                <a:off x="2398713" y="49026"/>
                <a:ext cx="487362" cy="1054216"/>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BC8FD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5"/>
              <p:cNvSpPr>
                <a:spLocks/>
              </p:cNvSpPr>
              <p:nvPr/>
            </p:nvSpPr>
            <p:spPr bwMode="auto">
              <a:xfrm rot="1075248">
                <a:off x="2317750" y="561846"/>
                <a:ext cx="487363" cy="527108"/>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BC8FD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utoShape 8"/>
              <p:cNvSpPr>
                <a:spLocks/>
              </p:cNvSpPr>
              <p:nvPr/>
            </p:nvSpPr>
            <p:spPr bwMode="auto">
              <a:xfrm rot="5400000">
                <a:off x="3518666"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A72D4"/>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utoShape 9"/>
              <p:cNvSpPr>
                <a:spLocks/>
              </p:cNvSpPr>
              <p:nvPr/>
            </p:nvSpPr>
            <p:spPr bwMode="auto">
              <a:xfrm rot="5400000">
                <a:off x="325672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AA72D4"/>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utoShape 10"/>
              <p:cNvSpPr>
                <a:spLocks/>
              </p:cNvSpPr>
              <p:nvPr/>
            </p:nvSpPr>
            <p:spPr bwMode="auto">
              <a:xfrm rot="-5400005">
                <a:off x="283341"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8D42C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utoShape 11"/>
              <p:cNvSpPr>
                <a:spLocks/>
              </p:cNvSpPr>
              <p:nvPr/>
            </p:nvSpPr>
            <p:spPr bwMode="auto">
              <a:xfrm rot="-5400005">
                <a:off x="54527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8D42C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utoShape 12"/>
              <p:cNvSpPr>
                <a:spLocks/>
              </p:cNvSpPr>
              <p:nvPr/>
            </p:nvSpPr>
            <p:spPr bwMode="auto">
              <a:xfrm rot="3237253">
                <a:off x="3209898" y="63652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A72D4"/>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AutoShape 13"/>
              <p:cNvSpPr>
                <a:spLocks/>
              </p:cNvSpPr>
              <p:nvPr/>
            </p:nvSpPr>
            <p:spPr bwMode="auto">
              <a:xfrm rot="3237253">
                <a:off x="2998760" y="1054054"/>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AA72D4"/>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utoShape 14"/>
              <p:cNvSpPr>
                <a:spLocks/>
              </p:cNvSpPr>
              <p:nvPr/>
            </p:nvSpPr>
            <p:spPr bwMode="auto">
              <a:xfrm rot="-7562734">
                <a:off x="593698" y="254014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8D42C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utoShape 15"/>
              <p:cNvSpPr>
                <a:spLocks/>
              </p:cNvSpPr>
              <p:nvPr/>
            </p:nvSpPr>
            <p:spPr bwMode="auto">
              <a:xfrm rot="-7562734">
                <a:off x="804835" y="2649666"/>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8D42C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utoShape 16"/>
              <p:cNvSpPr>
                <a:spLocks/>
              </p:cNvSpPr>
              <p:nvPr/>
            </p:nvSpPr>
            <p:spPr bwMode="auto">
              <a:xfrm rot="7561241">
                <a:off x="3209105" y="2539351"/>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9C5BC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utoShape 17"/>
              <p:cNvSpPr>
                <a:spLocks/>
              </p:cNvSpPr>
              <p:nvPr/>
            </p:nvSpPr>
            <p:spPr bwMode="auto">
              <a:xfrm rot="7561241">
                <a:off x="2997966" y="2648872"/>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9C5BC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utoShape 18"/>
              <p:cNvSpPr>
                <a:spLocks/>
              </p:cNvSpPr>
              <p:nvPr/>
            </p:nvSpPr>
            <p:spPr bwMode="auto">
              <a:xfrm rot="-3238786">
                <a:off x="592905" y="637318"/>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8D42C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AutoShape 19"/>
              <p:cNvSpPr>
                <a:spLocks/>
              </p:cNvSpPr>
              <p:nvPr/>
            </p:nvSpPr>
            <p:spPr bwMode="auto">
              <a:xfrm rot="-3238786">
                <a:off x="804041" y="1054848"/>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8D42C6"/>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utoShape 20"/>
              <p:cNvSpPr>
                <a:spLocks/>
              </p:cNvSpPr>
              <p:nvPr/>
            </p:nvSpPr>
            <p:spPr bwMode="auto">
              <a:xfrm rot="9719599">
                <a:off x="2401888" y="3127527"/>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9C5BC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AutoShape 21"/>
              <p:cNvSpPr>
                <a:spLocks/>
              </p:cNvSpPr>
              <p:nvPr/>
            </p:nvSpPr>
            <p:spPr bwMode="auto">
              <a:xfrm rot="9719599">
                <a:off x="2320925" y="314181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9C5BC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AutoShape 22"/>
              <p:cNvSpPr>
                <a:spLocks/>
              </p:cNvSpPr>
              <p:nvPr/>
            </p:nvSpPr>
            <p:spPr bwMode="auto">
              <a:xfrm rot="-1080405">
                <a:off x="1401763" y="50615"/>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BC8FD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23"/>
              <p:cNvSpPr>
                <a:spLocks/>
              </p:cNvSpPr>
              <p:nvPr/>
            </p:nvSpPr>
            <p:spPr bwMode="auto">
              <a:xfrm rot="-1080405">
                <a:off x="1482725" y="56184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solidFill>
                <a:srgbClr val="BC8FD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Rectangle 24"/>
            <p:cNvSpPr>
              <a:spLocks/>
            </p:cNvSpPr>
            <p:nvPr/>
          </p:nvSpPr>
          <p:spPr bwMode="auto">
            <a:xfrm>
              <a:off x="1252538" y="1222318"/>
              <a:ext cx="1784350" cy="17861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Helvetica Neue Thin" charset="0"/>
                </a:rPr>
                <a:t>100%</a:t>
              </a:r>
              <a:endParaRPr kumimoji="0" lang="en-US" sz="28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Helvetica Neue Thin" charset="0"/>
              </a:endParaRPr>
            </a:p>
          </p:txBody>
        </p:sp>
      </p:grpSp>
      <p:sp>
        <p:nvSpPr>
          <p:cNvPr id="33" name="CuadroTexto 32"/>
          <p:cNvSpPr txBox="1"/>
          <p:nvPr/>
        </p:nvSpPr>
        <p:spPr>
          <a:xfrm>
            <a:off x="606286" y="2432694"/>
            <a:ext cx="12320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100%</a:t>
            </a:r>
            <a:endParaRPr kumimoji="0" lang="es-ES" sz="36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endParaRPr>
          </a:p>
        </p:txBody>
      </p:sp>
      <p:sp>
        <p:nvSpPr>
          <p:cNvPr id="44" name="CuadroTexto 43"/>
          <p:cNvSpPr txBox="1"/>
          <p:nvPr/>
        </p:nvSpPr>
        <p:spPr>
          <a:xfrm>
            <a:off x="8673622" y="3979990"/>
            <a:ext cx="12271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smtClean="0">
                <a:ln>
                  <a:noFill/>
                </a:ln>
                <a:solidFill>
                  <a:prstClr val="white"/>
                </a:solidFill>
                <a:effectLst/>
                <a:uLnTx/>
                <a:uFillTx/>
                <a:latin typeface="Raleway" panose="020B0003030101060003" pitchFamily="34" charset="0"/>
                <a:ea typeface="+mn-ea"/>
                <a:cs typeface="+mn-cs"/>
              </a:rPr>
              <a:t>Women</a:t>
            </a:r>
            <a:endParaRPr kumimoji="0" lang="es-ES" sz="1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47" name="CuadroTexto 46"/>
          <p:cNvSpPr txBox="1"/>
          <p:nvPr/>
        </p:nvSpPr>
        <p:spPr>
          <a:xfrm>
            <a:off x="606286" y="1891643"/>
            <a:ext cx="21080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222A35"/>
                </a:solidFill>
                <a:effectLst/>
                <a:uLnTx/>
                <a:uFillTx/>
                <a:latin typeface="Roboto Condensed" panose="02000000000000000000" pitchFamily="2" charset="0"/>
                <a:ea typeface="Roboto Condensed" panose="02000000000000000000" pitchFamily="2" charset="0"/>
                <a:cs typeface="+mn-cs"/>
              </a:rPr>
              <a:t>Our Analysis</a:t>
            </a:r>
            <a:endParaRPr kumimoji="0" lang="es-ES" sz="1800" b="1" i="0" u="none" strike="noStrike" kern="1200" cap="none" spc="0" normalizeH="0" baseline="0" noProof="0" dirty="0">
              <a:ln>
                <a:noFill/>
              </a:ln>
              <a:solidFill>
                <a:srgbClr val="222A35"/>
              </a:solidFill>
              <a:effectLst/>
              <a:uLnTx/>
              <a:uFillTx/>
              <a:latin typeface="Roboto Condensed" panose="02000000000000000000" pitchFamily="2" charset="0"/>
              <a:ea typeface="Roboto Condensed" panose="02000000000000000000" pitchFamily="2" charset="0"/>
              <a:cs typeface="+mn-cs"/>
            </a:endParaRPr>
          </a:p>
        </p:txBody>
      </p:sp>
      <p:sp>
        <p:nvSpPr>
          <p:cNvPr id="49" name="Rectángulo 48"/>
          <p:cNvSpPr/>
          <p:nvPr/>
        </p:nvSpPr>
        <p:spPr>
          <a:xfrm>
            <a:off x="1862681" y="2183807"/>
            <a:ext cx="4484948" cy="954107"/>
          </a:xfrm>
          <a:prstGeom prst="rect">
            <a:avLst/>
          </a:prstGeom>
        </p:spPr>
        <p:txBody>
          <a:bodyPr wrap="square">
            <a:spAutoFit/>
          </a:bodyPr>
          <a:lstStyle/>
          <a:p>
            <a:pPr lvl="0"/>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group of the </a:t>
            </a:r>
            <a:r>
              <a:rPr lang="en-US" sz="1400" dirty="0" err="1">
                <a:solidFill>
                  <a:schemeClr val="bg1"/>
                </a:solidFill>
                <a:latin typeface="Calibri" panose="020F0502020204030204" pitchFamily="34" charset="0"/>
                <a:ea typeface="Calibri" panose="020F0502020204030204" pitchFamily="34" charset="0"/>
                <a:cs typeface="Arial" panose="020B0604020202020204" pitchFamily="34" charset="0"/>
              </a:rPr>
              <a:t>Kridha</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400" dirty="0" err="1">
                <a:solidFill>
                  <a:schemeClr val="bg1"/>
                </a:solidFill>
                <a:latin typeface="Calibri" panose="020F0502020204030204" pitchFamily="34" charset="0"/>
                <a:ea typeface="Calibri" panose="020F0502020204030204" pitchFamily="34" charset="0"/>
                <a:cs typeface="Arial" panose="020B0604020202020204" pitchFamily="34" charset="0"/>
              </a:rPr>
              <a:t>Wanita</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(Women)-</a:t>
            </a:r>
            <a:r>
              <a:rPr lang="en-US" sz="1400" dirty="0" err="1">
                <a:solidFill>
                  <a:schemeClr val="bg1"/>
                </a:solidFill>
                <a:latin typeface="Calibri" panose="020F0502020204030204" pitchFamily="34" charset="0"/>
                <a:ea typeface="Calibri" panose="020F0502020204030204" pitchFamily="34" charset="0"/>
                <a:cs typeface="Arial" panose="020B0604020202020204" pitchFamily="34" charset="0"/>
              </a:rPr>
              <a:t>Jogoragan</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Community, D.I. Yogyakarta. This group is an economic group managing household waste as social capital, which has just left </a:t>
            </a:r>
            <a:r>
              <a:rPr lang="en-US" sz="1400" dirty="0" err="1">
                <a:solidFill>
                  <a:schemeClr val="bg1"/>
                </a:solidFill>
                <a:latin typeface="Calibri" panose="020F0502020204030204" pitchFamily="34" charset="0"/>
                <a:ea typeface="Calibri" panose="020F0502020204030204" pitchFamily="34" charset="0"/>
                <a:cs typeface="Arial" panose="020B0604020202020204" pitchFamily="34" charset="0"/>
              </a:rPr>
              <a:t>Arisan</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(social revolving fund) contains usury.</a:t>
            </a:r>
            <a:endParaRPr kumimoji="0" lang="es-ES" sz="14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sp>
        <p:nvSpPr>
          <p:cNvPr id="50" name="Rectángulo 49"/>
          <p:cNvSpPr/>
          <p:nvPr/>
        </p:nvSpPr>
        <p:spPr>
          <a:xfrm>
            <a:off x="606286" y="3215483"/>
            <a:ext cx="5600227" cy="1569660"/>
          </a:xfrm>
          <a:prstGeom prst="rect">
            <a:avLst/>
          </a:prstGeom>
        </p:spPr>
        <p:txBody>
          <a:bodyPr wrap="square">
            <a:spAutoFit/>
          </a:bodyPr>
          <a:lstStyle/>
          <a:p>
            <a:pPr lvl="0"/>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the researcher participates in analyzing and </a:t>
            </a:r>
            <a:r>
              <a:rPr lang="en-US" sz="1600" dirty="0" smtClean="0">
                <a:solidFill>
                  <a:prstClr val="white"/>
                </a:solidFill>
                <a:latin typeface="Calibri" panose="020F0502020204030204" pitchFamily="34" charset="0"/>
                <a:ea typeface="Calibri" panose="020F0502020204030204" pitchFamily="34" charset="0"/>
                <a:cs typeface="Arial" panose="020B0604020202020204" pitchFamily="34" charset="0"/>
              </a:rPr>
              <a:t>assisting </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the community </a:t>
            </a:r>
            <a:r>
              <a:rPr lang="en-US" sz="1600" dirty="0" smtClean="0">
                <a:solidFill>
                  <a:prstClr val="white"/>
                </a:solidFill>
                <a:latin typeface="Calibri" panose="020F0502020204030204" pitchFamily="34" charset="0"/>
                <a:ea typeface="Calibri" panose="020F0502020204030204" pitchFamily="34" charset="0"/>
                <a:cs typeface="Arial" panose="020B0604020202020204" pitchFamily="34" charset="0"/>
              </a:rPr>
              <a:t>to find their strengths and dreams and guiding them as </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well to have high literacy comply with Islamic transactions; and strengthening their operational activities by using cash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waqf</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savings as a source of enduring capital for micro-businesses </a:t>
            </a:r>
            <a:r>
              <a:rPr lang="en-US" sz="1600" dirty="0" smtClean="0">
                <a:solidFill>
                  <a:prstClr val="white"/>
                </a:solidFill>
                <a:latin typeface="Calibri" panose="020F0502020204030204" pitchFamily="34" charset="0"/>
                <a:ea typeface="Calibri" panose="020F0502020204030204" pitchFamily="34" charset="0"/>
                <a:cs typeface="Arial" panose="020B0604020202020204" pitchFamily="34" charset="0"/>
              </a:rPr>
              <a:t>in (small village) </a:t>
            </a:r>
            <a:r>
              <a:rPr lang="en-US" sz="1600" dirty="0" err="1">
                <a:solidFill>
                  <a:prstClr val="white"/>
                </a:solidFill>
                <a:latin typeface="Calibri" panose="020F0502020204030204" pitchFamily="34" charset="0"/>
                <a:ea typeface="Calibri" panose="020F0502020204030204" pitchFamily="34" charset="0"/>
                <a:cs typeface="Arial" panose="020B0604020202020204" pitchFamily="34" charset="0"/>
              </a:rPr>
              <a:t>Jogoragan</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a:t>
            </a:r>
            <a:endParaRPr kumimoji="0" lang="es-ES" sz="1400" b="0" i="0" u="none" strike="noStrike" kern="1200" cap="none" spc="0" normalizeH="0" baseline="0" noProof="0" dirty="0">
              <a:ln>
                <a:noFill/>
              </a:ln>
              <a:solidFill>
                <a:prstClr val="white">
                  <a:lumMod val="95000"/>
                </a:prstClr>
              </a:solidFill>
              <a:effectLst/>
              <a:uLnTx/>
              <a:uFillTx/>
              <a:latin typeface="Raleway" panose="020B0003030101060003" pitchFamily="34" charset="0"/>
              <a:ea typeface="+mn-ea"/>
              <a:cs typeface="+mn-cs"/>
            </a:endParaRPr>
          </a:p>
        </p:txBody>
      </p:sp>
      <p:grpSp>
        <p:nvGrpSpPr>
          <p:cNvPr id="51" name="Grupo 50"/>
          <p:cNvGrpSpPr/>
          <p:nvPr/>
        </p:nvGrpSpPr>
        <p:grpSpPr>
          <a:xfrm>
            <a:off x="721871" y="5052599"/>
            <a:ext cx="1328734" cy="472839"/>
            <a:chOff x="776937" y="4663493"/>
            <a:chExt cx="1328734" cy="472839"/>
          </a:xfrm>
        </p:grpSpPr>
        <p:sp>
          <p:nvSpPr>
            <p:cNvPr id="52" name="Paralelogramo 51"/>
            <p:cNvSpPr/>
            <p:nvPr/>
          </p:nvSpPr>
          <p:spPr>
            <a:xfrm>
              <a:off x="776937" y="4663493"/>
              <a:ext cx="452388" cy="471638"/>
            </a:xfrm>
            <a:prstGeom prst="parallelogram">
              <a:avLst>
                <a:gd name="adj" fmla="val 60339"/>
              </a:avLst>
            </a:prstGeom>
            <a:solidFill>
              <a:srgbClr val="BC8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Paralelogramo 52"/>
            <p:cNvSpPr/>
            <p:nvPr/>
          </p:nvSpPr>
          <p:spPr>
            <a:xfrm>
              <a:off x="996109" y="4663493"/>
              <a:ext cx="452388" cy="471638"/>
            </a:xfrm>
            <a:prstGeom prst="parallelogram">
              <a:avLst>
                <a:gd name="adj" fmla="val 60339"/>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Paralelogramo 53"/>
            <p:cNvSpPr/>
            <p:nvPr/>
          </p:nvSpPr>
          <p:spPr>
            <a:xfrm>
              <a:off x="1218621" y="4663493"/>
              <a:ext cx="452388" cy="471638"/>
            </a:xfrm>
            <a:prstGeom prst="parallelogram">
              <a:avLst>
                <a:gd name="adj" fmla="val 60339"/>
              </a:avLst>
            </a:prstGeom>
            <a:solidFill>
              <a:srgbClr val="9C5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Paralelogramo 54"/>
            <p:cNvSpPr/>
            <p:nvPr/>
          </p:nvSpPr>
          <p:spPr>
            <a:xfrm>
              <a:off x="1434111" y="4663493"/>
              <a:ext cx="452388" cy="471638"/>
            </a:xfrm>
            <a:prstGeom prst="parallelogram">
              <a:avLst>
                <a:gd name="adj" fmla="val 60339"/>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Paralelogramo 55"/>
            <p:cNvSpPr/>
            <p:nvPr/>
          </p:nvSpPr>
          <p:spPr>
            <a:xfrm>
              <a:off x="1653283" y="4664694"/>
              <a:ext cx="452388" cy="471638"/>
            </a:xfrm>
            <a:prstGeom prst="parallelogram">
              <a:avLst>
                <a:gd name="adj" fmla="val 60339"/>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CuadroTexto 56"/>
          <p:cNvSpPr txBox="1"/>
          <p:nvPr/>
        </p:nvSpPr>
        <p:spPr>
          <a:xfrm>
            <a:off x="2084302" y="4970811"/>
            <a:ext cx="1747428"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dirty="0" smtClean="0">
                <a:ln>
                  <a:noFill/>
                </a:ln>
                <a:solidFill>
                  <a:prstClr val="white">
                    <a:lumMod val="95000"/>
                  </a:prstClr>
                </a:solidFill>
                <a:effectLst/>
                <a:uLnTx/>
                <a:uFillTx/>
                <a:latin typeface="Franklin Gothic Book" panose="020B0503020102020204" pitchFamily="34" charset="0"/>
              </a:rPr>
              <a:t>Data</a:t>
            </a:r>
            <a:r>
              <a:rPr kumimoji="0" lang="es-ES" sz="1600" i="0" u="none" strike="noStrike" kern="1200" cap="none" spc="0" normalizeH="0" noProof="0" dirty="0" smtClean="0">
                <a:ln>
                  <a:noFill/>
                </a:ln>
                <a:solidFill>
                  <a:prstClr val="white">
                    <a:lumMod val="95000"/>
                  </a:prstClr>
                </a:solidFill>
                <a:effectLst/>
                <a:uLnTx/>
                <a:uFillTx/>
                <a:latin typeface="Franklin Gothic Book" panose="020B0503020102020204" pitchFamily="34" charset="0"/>
              </a:rPr>
              <a:t> </a:t>
            </a:r>
            <a:r>
              <a:rPr kumimoji="0" lang="es-ES" sz="1600" i="0" u="none" strike="noStrike" kern="1200" cap="none" spc="0" normalizeH="0" noProof="0" dirty="0" err="1" smtClean="0">
                <a:ln>
                  <a:noFill/>
                </a:ln>
                <a:solidFill>
                  <a:prstClr val="white">
                    <a:lumMod val="95000"/>
                  </a:prstClr>
                </a:solidFill>
                <a:effectLst/>
                <a:uLnTx/>
                <a:uFillTx/>
                <a:latin typeface="Franklin Gothic Book" panose="020B0503020102020204" pitchFamily="34" charset="0"/>
              </a:rPr>
              <a:t>collection</a:t>
            </a:r>
            <a:endParaRPr kumimoji="0" lang="es-ES" sz="1600" i="0" u="none" strike="noStrike" kern="1200" cap="none" spc="0" normalizeH="0" baseline="0" noProof="0" dirty="0">
              <a:ln>
                <a:noFill/>
              </a:ln>
              <a:solidFill>
                <a:prstClr val="white">
                  <a:lumMod val="95000"/>
                </a:prstClr>
              </a:solidFill>
              <a:effectLst/>
              <a:uLnTx/>
              <a:uFillTx/>
              <a:latin typeface="Franklin Gothic Book" panose="020B0503020102020204" pitchFamily="34" charset="0"/>
            </a:endParaRPr>
          </a:p>
        </p:txBody>
      </p:sp>
      <p:sp>
        <p:nvSpPr>
          <p:cNvPr id="58" name="Rectángulo 57"/>
          <p:cNvSpPr/>
          <p:nvPr/>
        </p:nvSpPr>
        <p:spPr>
          <a:xfrm>
            <a:off x="2088539" y="5267850"/>
            <a:ext cx="6029471" cy="307777"/>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Interview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snow</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ball</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method</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Focus</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Group</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Discussion</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Observation</a:t>
            </a:r>
            <a:r>
              <a:rPr kumimoji="0" lang="es-ES" sz="1400" b="0" i="0" u="none" strike="noStrike" kern="1200" cap="none" spc="0" normalizeH="0" baseline="0" noProof="0" dirty="0" smtClean="0">
                <a:ln>
                  <a:noFill/>
                </a:ln>
                <a:solidFill>
                  <a:prstClr val="white">
                    <a:lumMod val="95000"/>
                  </a:prstClr>
                </a:solidFill>
                <a:effectLst/>
                <a:uLnTx/>
                <a:uFillTx/>
                <a:latin typeface="Raleway" panose="020B0003030101060003" pitchFamily="34" charset="0"/>
                <a:ea typeface="+mn-ea"/>
                <a:cs typeface="+mn-cs"/>
              </a:rPr>
              <a:t> and </a:t>
            </a:r>
            <a:r>
              <a:rPr kumimoji="0" lang="es-ES" sz="1400" b="0" i="0" u="none" strike="noStrike" kern="1200" cap="none" spc="0" normalizeH="0" baseline="0" noProof="0" dirty="0" err="1" smtClean="0">
                <a:ln>
                  <a:noFill/>
                </a:ln>
                <a:solidFill>
                  <a:prstClr val="white">
                    <a:lumMod val="95000"/>
                  </a:prstClr>
                </a:solidFill>
                <a:effectLst/>
                <a:uLnTx/>
                <a:uFillTx/>
                <a:latin typeface="Raleway" panose="020B0003030101060003" pitchFamily="34" charset="0"/>
                <a:ea typeface="+mn-ea"/>
                <a:cs typeface="+mn-cs"/>
              </a:rPr>
              <a:t>Documentation</a:t>
            </a:r>
            <a:endParaRPr kumimoji="0" lang="es-ES" sz="14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48" name="CuadroTexto 47"/>
          <p:cNvSpPr txBox="1"/>
          <p:nvPr/>
        </p:nvSpPr>
        <p:spPr>
          <a:xfrm>
            <a:off x="606286" y="754074"/>
            <a:ext cx="4127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Data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Collection</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and </a:t>
            </a:r>
            <a:r>
              <a:rPr kumimoji="0" lang="es-ES" sz="2400" b="1" i="0" u="none" strike="noStrike" kern="1200" cap="none" spc="0" normalizeH="0" baseline="0" noProof="0" dirty="0" err="1"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Analysis</a:t>
            </a:r>
            <a:r>
              <a:rPr kumimoji="0" lang="es-ES" sz="2400" b="1" i="0" u="none" strike="noStrike" kern="1200" cap="none" spc="0" normalizeH="0" baseline="0" noProof="0" dirty="0" smtClean="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rPr>
              <a:t> </a:t>
            </a:r>
            <a:endParaRPr kumimoji="0" lang="es-ES" sz="2400" b="1" i="0" u="none" strike="noStrike" kern="1200" cap="none" spc="0" normalizeH="0" baseline="0" noProof="0" dirty="0">
              <a:ln>
                <a:noFill/>
              </a:ln>
              <a:solidFill>
                <a:prstClr val="white">
                  <a:lumMod val="95000"/>
                </a:prstClr>
              </a:solidFill>
              <a:effectLst/>
              <a:uLnTx/>
              <a:uFillTx/>
              <a:latin typeface="Roboto Condensed" panose="02000000000000000000" pitchFamily="2" charset="0"/>
              <a:ea typeface="Roboto Condensed" panose="02000000000000000000" pitchFamily="2" charset="0"/>
              <a:cs typeface="+mn-cs"/>
            </a:endParaRPr>
          </a:p>
        </p:txBody>
      </p:sp>
      <p:sp>
        <p:nvSpPr>
          <p:cNvPr id="46" name="AutoShape 20"/>
          <p:cNvSpPr>
            <a:spLocks/>
          </p:cNvSpPr>
          <p:nvPr/>
        </p:nvSpPr>
        <p:spPr bwMode="auto">
          <a:xfrm rot="11700699">
            <a:off x="8624977" y="4416530"/>
            <a:ext cx="446093" cy="966534"/>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9C5BC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66"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164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2A35"/>
        </a:solidFill>
        <a:effectLst/>
      </p:bgPr>
    </p:bg>
    <p:spTree>
      <p:nvGrpSpPr>
        <p:cNvPr id="1" name=""/>
        <p:cNvGrpSpPr/>
        <p:nvPr/>
      </p:nvGrpSpPr>
      <p:grpSpPr>
        <a:xfrm>
          <a:off x="0" y="0"/>
          <a:ext cx="0" cy="0"/>
          <a:chOff x="0" y="0"/>
          <a:chExt cx="0" cy="0"/>
        </a:xfrm>
      </p:grpSpPr>
      <p:grpSp>
        <p:nvGrpSpPr>
          <p:cNvPr id="2" name="Grupo 1"/>
          <p:cNvGrpSpPr/>
          <p:nvPr/>
        </p:nvGrpSpPr>
        <p:grpSpPr>
          <a:xfrm>
            <a:off x="11178538" y="5893569"/>
            <a:ext cx="392130" cy="636104"/>
            <a:chOff x="3613149" y="5708395"/>
            <a:chExt cx="708681" cy="1149605"/>
          </a:xfrm>
        </p:grpSpPr>
        <p:sp>
          <p:nvSpPr>
            <p:cNvPr id="3" name="Freeform 196"/>
            <p:cNvSpPr>
              <a:spLocks noEditPoints="1"/>
            </p:cNvSpPr>
            <p:nvPr/>
          </p:nvSpPr>
          <p:spPr bwMode="auto">
            <a:xfrm>
              <a:off x="3613149" y="5709052"/>
              <a:ext cx="368546" cy="114894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sp>
          <p:nvSpPr>
            <p:cNvPr id="4" name="Freeform 204"/>
            <p:cNvSpPr>
              <a:spLocks noEditPoints="1"/>
            </p:cNvSpPr>
            <p:nvPr/>
          </p:nvSpPr>
          <p:spPr bwMode="auto">
            <a:xfrm>
              <a:off x="4051951" y="5708395"/>
              <a:ext cx="269879" cy="1084251"/>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121920" tIns="60960" rIns="121920" bIns="60960" numCol="1" anchor="t" anchorCtr="0" compatLnSpc="1">
              <a:prstTxWarp prst="textNoShape">
                <a:avLst/>
              </a:prstTxWarp>
            </a:bodyPr>
            <a:lstStyle/>
            <a:p>
              <a:endParaRPr lang="id-ID" sz="2400">
                <a:solidFill>
                  <a:schemeClr val="bg1"/>
                </a:solidFill>
              </a:endParaRPr>
            </a:p>
          </p:txBody>
        </p:sp>
      </p:grpSp>
      <p:grpSp>
        <p:nvGrpSpPr>
          <p:cNvPr id="8" name="Grupo 7"/>
          <p:cNvGrpSpPr/>
          <p:nvPr/>
        </p:nvGrpSpPr>
        <p:grpSpPr>
          <a:xfrm>
            <a:off x="0" y="1762170"/>
            <a:ext cx="12123760" cy="3757308"/>
            <a:chOff x="1110445" y="2406131"/>
            <a:chExt cx="9915304" cy="3039989"/>
          </a:xfrm>
        </p:grpSpPr>
        <p:grpSp>
          <p:nvGrpSpPr>
            <p:cNvPr id="9" name="Grupo 8"/>
            <p:cNvGrpSpPr/>
            <p:nvPr/>
          </p:nvGrpSpPr>
          <p:grpSpPr>
            <a:xfrm>
              <a:off x="1110445" y="2406131"/>
              <a:ext cx="9915304" cy="2736341"/>
              <a:chOff x="1006806" y="2411963"/>
              <a:chExt cx="9915304" cy="2736341"/>
            </a:xfrm>
          </p:grpSpPr>
          <p:sp>
            <p:nvSpPr>
              <p:cNvPr id="19" name="Dodecágono 18"/>
              <p:cNvSpPr/>
              <p:nvPr/>
            </p:nvSpPr>
            <p:spPr>
              <a:xfrm>
                <a:off x="1006806" y="2423005"/>
                <a:ext cx="4464721" cy="2725299"/>
              </a:xfrm>
              <a:prstGeom prst="dodecagon">
                <a:avLst/>
              </a:prstGeom>
              <a:solidFill>
                <a:srgbClr val="AA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Dodecágono 19"/>
              <p:cNvSpPr/>
              <p:nvPr/>
            </p:nvSpPr>
            <p:spPr>
              <a:xfrm>
                <a:off x="6513196" y="2411963"/>
                <a:ext cx="4408914" cy="2605559"/>
              </a:xfrm>
              <a:prstGeom prst="dodecagon">
                <a:avLst/>
              </a:prstGeom>
              <a:solidFill>
                <a:srgbClr val="8D4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Más 21"/>
              <p:cNvSpPr/>
              <p:nvPr/>
            </p:nvSpPr>
            <p:spPr>
              <a:xfrm>
                <a:off x="5753977" y="3262348"/>
                <a:ext cx="476768" cy="476768"/>
              </a:xfrm>
              <a:prstGeom prst="mathPlu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lumMod val="95000"/>
                    </a:schemeClr>
                  </a:solidFill>
                </a:endParaRPr>
              </a:p>
            </p:txBody>
          </p:sp>
          <p:sp>
            <p:nvSpPr>
              <p:cNvPr id="26" name="Dodecágono 25"/>
              <p:cNvSpPr/>
              <p:nvPr/>
            </p:nvSpPr>
            <p:spPr>
              <a:xfrm>
                <a:off x="1107288" y="2483907"/>
                <a:ext cx="4295066" cy="2533615"/>
              </a:xfrm>
              <a:prstGeom prst="dodec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Dodecágono 27"/>
              <p:cNvSpPr/>
              <p:nvPr/>
            </p:nvSpPr>
            <p:spPr>
              <a:xfrm>
                <a:off x="6598814" y="2483907"/>
                <a:ext cx="4251353" cy="2422297"/>
              </a:xfrm>
              <a:prstGeom prst="dodec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3" name="CuadroTexto 12"/>
            <p:cNvSpPr txBox="1"/>
            <p:nvPr/>
          </p:nvSpPr>
          <p:spPr>
            <a:xfrm>
              <a:off x="4537085" y="5072593"/>
              <a:ext cx="3326185" cy="373527"/>
            </a:xfrm>
            <a:prstGeom prst="rect">
              <a:avLst/>
            </a:prstGeom>
            <a:noFill/>
          </p:spPr>
          <p:txBody>
            <a:bodyPr wrap="square" rtlCol="0">
              <a:spAutoFit/>
            </a:bodyPr>
            <a:lstStyle/>
            <a:p>
              <a:pPr algn="ct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Rp</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 Cash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Waqf</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 </a:t>
              </a:r>
              <a:r>
                <a:rPr lang="es-ES" sz="2400" dirty="0" err="1" smtClean="0">
                  <a:solidFill>
                    <a:schemeClr val="bg1">
                      <a:lumMod val="95000"/>
                    </a:schemeClr>
                  </a:solidFill>
                  <a:latin typeface="Roboto Condensed" panose="02000000000000000000" pitchFamily="2" charset="0"/>
                  <a:ea typeface="Roboto Condensed" panose="02000000000000000000" pitchFamily="2" charset="0"/>
                </a:rPr>
                <a:t>Equity</a:t>
              </a:r>
              <a:r>
                <a:rPr lang="es-ES" sz="2400" dirty="0" smtClean="0">
                  <a:solidFill>
                    <a:schemeClr val="bg1">
                      <a:lumMod val="95000"/>
                    </a:schemeClr>
                  </a:solidFill>
                  <a:latin typeface="Roboto Condensed" panose="02000000000000000000" pitchFamily="2" charset="0"/>
                  <a:ea typeface="Roboto Condensed" panose="02000000000000000000" pitchFamily="2" charset="0"/>
                </a:rPr>
                <a:t> Capital</a:t>
              </a:r>
              <a:endParaRPr lang="es-ES" sz="2400" dirty="0">
                <a:solidFill>
                  <a:schemeClr val="bg1">
                    <a:lumMod val="95000"/>
                  </a:schemeClr>
                </a:solidFill>
                <a:latin typeface="Roboto Condensed" panose="02000000000000000000" pitchFamily="2" charset="0"/>
                <a:ea typeface="Roboto Condensed" panose="02000000000000000000" pitchFamily="2" charset="0"/>
              </a:endParaRPr>
            </a:p>
          </p:txBody>
        </p:sp>
      </p:grpSp>
      <p:sp>
        <p:nvSpPr>
          <p:cNvPr id="41" name="CuadroTexto 40"/>
          <p:cNvSpPr txBox="1"/>
          <p:nvPr/>
        </p:nvSpPr>
        <p:spPr>
          <a:xfrm>
            <a:off x="606284" y="516011"/>
            <a:ext cx="4778377" cy="461665"/>
          </a:xfrm>
          <a:prstGeom prst="rect">
            <a:avLst/>
          </a:prstGeom>
          <a:noFill/>
        </p:spPr>
        <p:txBody>
          <a:bodyPr wrap="square" rtlCol="0">
            <a:spAutoFit/>
          </a:bodyPr>
          <a:lstStyle/>
          <a:p>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Finding</a:t>
            </a:r>
            <a:r>
              <a:rPr lang="es-ES" sz="2400" b="1" dirty="0">
                <a:solidFill>
                  <a:schemeClr val="bg1">
                    <a:lumMod val="95000"/>
                  </a:schemeClr>
                </a:solidFill>
                <a:latin typeface="Roboto Condensed" panose="02000000000000000000" pitchFamily="2" charset="0"/>
                <a:ea typeface="Roboto Condensed" panose="02000000000000000000" pitchFamily="2" charset="0"/>
              </a:rPr>
              <a:t>: </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1</a:t>
            </a:r>
            <a:r>
              <a:rPr lang="es-ES" sz="2400" b="1" baseline="30000" dirty="0" smtClean="0">
                <a:solidFill>
                  <a:schemeClr val="bg1">
                    <a:lumMod val="95000"/>
                  </a:schemeClr>
                </a:solidFill>
                <a:latin typeface="Roboto Condensed" panose="02000000000000000000" pitchFamily="2" charset="0"/>
                <a:ea typeface="Roboto Condensed" panose="02000000000000000000" pitchFamily="2" charset="0"/>
              </a:rPr>
              <a:t>st</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a:t>
            </a:r>
            <a:r>
              <a:rPr lang="es-ES" sz="2400" b="1" dirty="0" err="1" smtClean="0">
                <a:solidFill>
                  <a:schemeClr val="bg1">
                    <a:lumMod val="95000"/>
                  </a:schemeClr>
                </a:solidFill>
                <a:latin typeface="Roboto Condensed" panose="02000000000000000000" pitchFamily="2" charset="0"/>
                <a:ea typeface="Roboto Condensed" panose="02000000000000000000" pitchFamily="2" charset="0"/>
              </a:rPr>
              <a:t>Islamic</a:t>
            </a:r>
            <a:r>
              <a:rPr lang="es-ES" sz="2400" b="1" dirty="0" smtClean="0">
                <a:solidFill>
                  <a:schemeClr val="bg1">
                    <a:lumMod val="95000"/>
                  </a:schemeClr>
                </a:solidFill>
                <a:latin typeface="Roboto Condensed" panose="02000000000000000000" pitchFamily="2" charset="0"/>
                <a:ea typeface="Roboto Condensed" panose="02000000000000000000" pitchFamily="2" charset="0"/>
              </a:rPr>
              <a:t> Micro Social Capital</a:t>
            </a:r>
            <a:endParaRPr lang="es-ES" sz="2400" b="1" dirty="0">
              <a:solidFill>
                <a:schemeClr val="bg1">
                  <a:lumMod val="95000"/>
                </a:schemeClr>
              </a:solidFill>
              <a:latin typeface="Roboto Condensed" panose="02000000000000000000" pitchFamily="2" charset="0"/>
              <a:ea typeface="Roboto Condensed" panose="02000000000000000000" pitchFamily="2" charset="0"/>
            </a:endParaRPr>
          </a:p>
        </p:txBody>
      </p:sp>
      <p:sp>
        <p:nvSpPr>
          <p:cNvPr id="42" name="CuadroTexto 41"/>
          <p:cNvSpPr txBox="1"/>
          <p:nvPr/>
        </p:nvSpPr>
        <p:spPr>
          <a:xfrm>
            <a:off x="606285" y="1121280"/>
            <a:ext cx="9738717" cy="369332"/>
          </a:xfrm>
          <a:prstGeom prst="rect">
            <a:avLst/>
          </a:prstGeom>
          <a:noFill/>
        </p:spPr>
        <p:txBody>
          <a:bodyPr wrap="square" rtlCol="0">
            <a:spAutoFit/>
          </a:bodyPr>
          <a:lstStyle/>
          <a:p>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1</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The savings </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from the sale of household waste </a:t>
            </a:r>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(recycle waste) are </a:t>
            </a:r>
            <a:r>
              <a:rPr lang="en-US" sz="1400" dirty="0">
                <a:solidFill>
                  <a:schemeClr val="bg1"/>
                </a:solidFill>
                <a:latin typeface="Calibri" panose="020F0502020204030204" pitchFamily="34" charset="0"/>
                <a:ea typeface="Calibri" panose="020F0502020204030204" pitchFamily="34" charset="0"/>
                <a:cs typeface="Arial" panose="020B0604020202020204" pitchFamily="34" charset="0"/>
              </a:rPr>
              <a:t>used as </a:t>
            </a:r>
            <a:r>
              <a:rPr lang="en-US" sz="1400" dirty="0" err="1">
                <a:solidFill>
                  <a:prstClr val="white"/>
                </a:solidFill>
                <a:latin typeface="Calibri" panose="020F0502020204030204" pitchFamily="34" charset="0"/>
                <a:ea typeface="Calibri" panose="020F0502020204030204" pitchFamily="34" charset="0"/>
                <a:cs typeface="Arial" panose="020B0604020202020204" pitchFamily="34" charset="0"/>
              </a:rPr>
              <a:t>as</a:t>
            </a:r>
            <a:r>
              <a:rPr lang="en-US" sz="1400" dirty="0">
                <a:solidFill>
                  <a:prstClr val="white"/>
                </a:solidFill>
                <a:latin typeface="Calibri" panose="020F0502020204030204" pitchFamily="34" charset="0"/>
                <a:ea typeface="Calibri" panose="020F0502020204030204" pitchFamily="34" charset="0"/>
                <a:cs typeface="Arial" panose="020B0604020202020204" pitchFamily="34" charset="0"/>
              </a:rPr>
              <a:t> </a:t>
            </a:r>
            <a:r>
              <a:rPr lang="en-US"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cash </a:t>
            </a:r>
            <a:r>
              <a:rPr lang="en-US" b="1" dirty="0" err="1">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waqf</a:t>
            </a:r>
            <a:r>
              <a:rPr lang="en-US"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for an eternal equity capital</a:t>
            </a:r>
            <a:r>
              <a:rPr lang="en-US" sz="1400" dirty="0" smtClean="0">
                <a:solidFill>
                  <a:schemeClr val="bg1"/>
                </a:solidFill>
                <a:latin typeface="Calibri" panose="020F0502020204030204" pitchFamily="34" charset="0"/>
                <a:ea typeface="Calibri" panose="020F0502020204030204" pitchFamily="34" charset="0"/>
                <a:cs typeface="Arial" panose="020B0604020202020204" pitchFamily="34" charset="0"/>
              </a:rPr>
              <a:t>;</a:t>
            </a:r>
            <a:endParaRPr lang="es-ES" sz="1400" dirty="0">
              <a:solidFill>
                <a:schemeClr val="bg1">
                  <a:lumMod val="95000"/>
                </a:schemeClr>
              </a:solidFill>
              <a:latin typeface="Raleway" panose="020B0003030101060003" pitchFamily="34" charset="0"/>
            </a:endParaRP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68" y="2240846"/>
            <a:ext cx="3643002" cy="236282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1231" y="2177975"/>
            <a:ext cx="3156161" cy="2367121"/>
          </a:xfrm>
          <a:prstGeom prst="rect">
            <a:avLst/>
          </a:prstGeom>
        </p:spPr>
      </p:pic>
      <p:sp>
        <p:nvSpPr>
          <p:cNvPr id="43" name="CuadroTexto 14"/>
          <p:cNvSpPr txBox="1"/>
          <p:nvPr/>
        </p:nvSpPr>
        <p:spPr>
          <a:xfrm>
            <a:off x="5256230" y="1936469"/>
            <a:ext cx="14142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8D42C6"/>
                </a:solidFill>
                <a:effectLst/>
                <a:uLnTx/>
                <a:uFillTx/>
                <a:latin typeface="Roboto Condensed" panose="02000000000000000000" pitchFamily="2" charset="0"/>
                <a:ea typeface="Roboto Condensed" panose="02000000000000000000" pitchFamily="2" charset="0"/>
                <a:cs typeface="+mn-cs"/>
              </a:rPr>
              <a:t>PRODUCT A</a:t>
            </a:r>
            <a:endParaRPr kumimoji="0" lang="es-ES" sz="1800" b="1" i="0" u="none" strike="noStrike" kern="1200" cap="none" spc="0" normalizeH="0" baseline="0" noProof="0" dirty="0">
              <a:ln>
                <a:noFill/>
              </a:ln>
              <a:solidFill>
                <a:srgbClr val="8D42C6"/>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840252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3899</TotalTime>
  <Words>1222</Words>
  <Application>Microsoft Office PowerPoint</Application>
  <PresentationFormat>Widescreen</PresentationFormat>
  <Paragraphs>115</Paragraphs>
  <Slides>14</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14</vt:i4>
      </vt:variant>
    </vt:vector>
  </HeadingPairs>
  <TitlesOfParts>
    <vt:vector size="33" baseType="lpstr">
      <vt:lpstr>맑은 고딕</vt:lpstr>
      <vt:lpstr>ＭＳ Ｐゴシック</vt:lpstr>
      <vt:lpstr>ＭＳ Ｐゴシック</vt:lpstr>
      <vt:lpstr>Arial</vt:lpstr>
      <vt:lpstr>Bebas Neue</vt:lpstr>
      <vt:lpstr>Calibri</vt:lpstr>
      <vt:lpstr>Calibri Light</vt:lpstr>
      <vt:lpstr>Franklin Gothic Book</vt:lpstr>
      <vt:lpstr>Helvetica Light</vt:lpstr>
      <vt:lpstr>Helvetica Neue Thin</vt:lpstr>
      <vt:lpstr>Helvetica Neue UltraLight</vt:lpstr>
      <vt:lpstr>Kontrapunkt Bob</vt:lpstr>
      <vt:lpstr>Nirmala UI Semilight</vt:lpstr>
      <vt:lpstr>Raleway</vt:lpstr>
      <vt:lpstr>Roboto Condensed</vt:lpstr>
      <vt:lpstr>Source Sans Pro Light</vt:lpstr>
      <vt:lpstr>Times New Roman</vt:lpstr>
      <vt:lpstr>Typicons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 Guevara</dc:creator>
  <cp:lastModifiedBy>LENOVO</cp:lastModifiedBy>
  <cp:revision>162</cp:revision>
  <dcterms:created xsi:type="dcterms:W3CDTF">2015-03-11T13:58:23Z</dcterms:created>
  <dcterms:modified xsi:type="dcterms:W3CDTF">2022-02-08T06:12:37Z</dcterms:modified>
</cp:coreProperties>
</file>