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3" r:id="rId6"/>
    <p:sldId id="265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1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85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1079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264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0787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793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123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33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67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70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78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65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24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01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87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13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0D67A-4883-403F-8C56-42BE04FBEE9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2D5A35-B65A-41FA-9C49-FD2D21A6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96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6172200" cy="2053590"/>
          </a:xfrm>
        </p:spPr>
        <p:txBody>
          <a:bodyPr>
            <a:normAutofit fontScale="90000"/>
          </a:bodyPr>
          <a:lstStyle/>
          <a:p>
            <a:r>
              <a:rPr lang="en-US" dirty="0"/>
              <a:t>The Effect of Composition Sequence on a Filter toward Acidity Level in Grey water</a:t>
            </a:r>
            <a:br>
              <a:rPr lang="en-US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395714" y="4365104"/>
            <a:ext cx="4536504" cy="158762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Present by:</a:t>
            </a:r>
          </a:p>
          <a:p>
            <a:r>
              <a:rPr lang="en-GB" dirty="0" err="1" smtClean="0"/>
              <a:t>Wildan</a:t>
            </a:r>
            <a:r>
              <a:rPr lang="en-GB" dirty="0" smtClean="0"/>
              <a:t> Akbar </a:t>
            </a:r>
            <a:r>
              <a:rPr lang="en-GB" dirty="0" err="1" smtClean="0"/>
              <a:t>Fauzan</a:t>
            </a:r>
            <a:endParaRPr lang="en-GB" dirty="0" smtClean="0"/>
          </a:p>
          <a:p>
            <a:r>
              <a:rPr lang="en-GB" dirty="0" err="1" smtClean="0"/>
              <a:t>Anis</a:t>
            </a:r>
            <a:r>
              <a:rPr lang="en-GB" dirty="0" smtClean="0"/>
              <a:t> </a:t>
            </a:r>
            <a:r>
              <a:rPr lang="en-GB" dirty="0" err="1" smtClean="0"/>
              <a:t>Rahmawati</a:t>
            </a:r>
            <a:endParaRPr lang="en-GB" dirty="0" smtClean="0"/>
          </a:p>
          <a:p>
            <a:r>
              <a:rPr lang="en-GB" dirty="0" err="1" smtClean="0"/>
              <a:t>Taufiq</a:t>
            </a:r>
            <a:r>
              <a:rPr lang="en-GB" dirty="0" smtClean="0"/>
              <a:t> </a:t>
            </a:r>
            <a:r>
              <a:rPr lang="en-GB" dirty="0" err="1" smtClean="0"/>
              <a:t>Lilo</a:t>
            </a:r>
            <a:r>
              <a:rPr lang="en-GB" dirty="0" smtClean="0"/>
              <a:t> </a:t>
            </a:r>
            <a:r>
              <a:rPr lang="en-GB" dirty="0" err="1" smtClean="0"/>
              <a:t>Adi</a:t>
            </a:r>
            <a:r>
              <a:rPr lang="en-GB" dirty="0" smtClean="0"/>
              <a:t> </a:t>
            </a:r>
            <a:r>
              <a:rPr lang="en-GB" dirty="0" err="1" smtClean="0"/>
              <a:t>Sucipto</a:t>
            </a:r>
            <a:endParaRPr lang="en-GB" dirty="0" smtClean="0"/>
          </a:p>
          <a:p>
            <a:r>
              <a:rPr lang="en-GB" dirty="0" smtClean="0"/>
              <a:t>M. </a:t>
            </a:r>
            <a:r>
              <a:rPr lang="en-GB" dirty="0" err="1" smtClean="0"/>
              <a:t>Kunta</a:t>
            </a:r>
            <a:r>
              <a:rPr lang="en-GB" dirty="0" smtClean="0"/>
              <a:t> </a:t>
            </a:r>
            <a:r>
              <a:rPr lang="en-GB" dirty="0" err="1" smtClean="0"/>
              <a:t>Biddinika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C:\Users\User\Pictures\logo-uns.png">
            <a:extLst>
              <a:ext uri="{FF2B5EF4-FFF2-40B4-BE49-F238E27FC236}">
                <a16:creationId xmlns:a16="http://schemas.microsoft.com/office/drawing/2014/main" id="{856DB374-A6B6-4354-9AB3-1E250EF42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3170"/>
            <a:ext cx="1188132" cy="118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951" y="116632"/>
            <a:ext cx="794529" cy="106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91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41965"/>
            <a:ext cx="5904656" cy="738763"/>
          </a:xfrm>
        </p:spPr>
        <p:txBody>
          <a:bodyPr>
            <a:normAutofit/>
          </a:bodyPr>
          <a:lstStyle/>
          <a:p>
            <a:r>
              <a:rPr lang="en-GB" dirty="0" smtClean="0"/>
              <a:t>About </a:t>
            </a:r>
            <a:r>
              <a:rPr lang="en-GB" dirty="0"/>
              <a:t>our </a:t>
            </a:r>
            <a:r>
              <a:rPr lang="en-GB" dirty="0" smtClean="0"/>
              <a:t>research team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835695" y="1484784"/>
            <a:ext cx="7164797" cy="5328590"/>
          </a:xfrm>
        </p:spPr>
        <p:txBody>
          <a:bodyPr>
            <a:normAutofit/>
          </a:bodyPr>
          <a:lstStyle/>
          <a:p>
            <a:r>
              <a:rPr lang="en-GB" dirty="0" smtClean="0"/>
              <a:t>Present by:</a:t>
            </a:r>
          </a:p>
          <a:p>
            <a:r>
              <a:rPr lang="en-GB" dirty="0" err="1" smtClean="0"/>
              <a:t>Wildan</a:t>
            </a:r>
            <a:r>
              <a:rPr lang="en-GB" dirty="0" smtClean="0"/>
              <a:t> Akbar </a:t>
            </a:r>
            <a:r>
              <a:rPr lang="en-GB" dirty="0" err="1" smtClean="0"/>
              <a:t>Fauzan</a:t>
            </a:r>
            <a:endParaRPr lang="en-GB" dirty="0" smtClean="0"/>
          </a:p>
          <a:p>
            <a:r>
              <a:rPr lang="en-GB" dirty="0" err="1" smtClean="0"/>
              <a:t>Anis</a:t>
            </a:r>
            <a:r>
              <a:rPr lang="en-GB" dirty="0" smtClean="0"/>
              <a:t> </a:t>
            </a:r>
            <a:r>
              <a:rPr lang="en-GB" dirty="0" err="1" smtClean="0"/>
              <a:t>Rahmawati</a:t>
            </a:r>
            <a:endParaRPr lang="en-GB" dirty="0" smtClean="0"/>
          </a:p>
          <a:p>
            <a:r>
              <a:rPr lang="en-GB" dirty="0" err="1" smtClean="0"/>
              <a:t>Taufiq</a:t>
            </a:r>
            <a:r>
              <a:rPr lang="en-GB" dirty="0" smtClean="0"/>
              <a:t> </a:t>
            </a:r>
            <a:r>
              <a:rPr lang="en-GB" dirty="0" err="1" smtClean="0"/>
              <a:t>Lilo</a:t>
            </a:r>
            <a:r>
              <a:rPr lang="en-GB" dirty="0" smtClean="0"/>
              <a:t> </a:t>
            </a:r>
            <a:r>
              <a:rPr lang="en-GB" dirty="0" err="1" smtClean="0"/>
              <a:t>Adi</a:t>
            </a:r>
            <a:r>
              <a:rPr lang="en-GB" dirty="0" smtClean="0"/>
              <a:t> </a:t>
            </a:r>
            <a:r>
              <a:rPr lang="en-GB" dirty="0" err="1" smtClean="0"/>
              <a:t>Sucipto</a:t>
            </a:r>
            <a:endParaRPr lang="en-GB" dirty="0" smtClean="0"/>
          </a:p>
          <a:p>
            <a:r>
              <a:rPr lang="en-GB" dirty="0" smtClean="0"/>
              <a:t>M. </a:t>
            </a:r>
            <a:r>
              <a:rPr lang="en-GB" dirty="0" err="1" smtClean="0"/>
              <a:t>Kunta</a:t>
            </a:r>
            <a:r>
              <a:rPr lang="en-GB" dirty="0" smtClean="0"/>
              <a:t> </a:t>
            </a:r>
            <a:r>
              <a:rPr lang="en-GB" dirty="0" err="1" smtClean="0"/>
              <a:t>Biddinika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C:\Users\User\Pictures\logo-uns.png">
            <a:extLst>
              <a:ext uri="{FF2B5EF4-FFF2-40B4-BE49-F238E27FC236}">
                <a16:creationId xmlns:a16="http://schemas.microsoft.com/office/drawing/2014/main" id="{856DB374-A6B6-4354-9AB3-1E250EF42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188132" cy="118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951" y="116632"/>
            <a:ext cx="794529" cy="106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02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678" y="21246"/>
            <a:ext cx="6332698" cy="653448"/>
          </a:xfrm>
        </p:spPr>
        <p:txBody>
          <a:bodyPr>
            <a:normAutofit fontScale="90000"/>
          </a:bodyPr>
          <a:lstStyle/>
          <a:p>
            <a:r>
              <a:rPr lang="en-GB" dirty="0"/>
              <a:t>Background of the Problem</a:t>
            </a:r>
          </a:p>
        </p:txBody>
      </p:sp>
      <p:pic>
        <p:nvPicPr>
          <p:cNvPr id="4" name="Picture 3" descr="C:\Users\User\Pictures\logo-uns.png">
            <a:extLst>
              <a:ext uri="{FF2B5EF4-FFF2-40B4-BE49-F238E27FC236}">
                <a16:creationId xmlns:a16="http://schemas.microsoft.com/office/drawing/2014/main" id="{856DB374-A6B6-4354-9AB3-1E250EF42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0628"/>
            <a:ext cx="1188132" cy="118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35696" y="1304764"/>
            <a:ext cx="2592288" cy="9001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Water Pollution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3419872" y="2636912"/>
            <a:ext cx="2304256" cy="18657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Water Filter</a:t>
            </a:r>
            <a:endParaRPr lang="en-GB" sz="2800" dirty="0" smtClean="0"/>
          </a:p>
        </p:txBody>
      </p:sp>
      <p:sp>
        <p:nvSpPr>
          <p:cNvPr id="8" name="Left-Right Arrow Callout 7"/>
          <p:cNvSpPr/>
          <p:nvPr/>
        </p:nvSpPr>
        <p:spPr>
          <a:xfrm>
            <a:off x="5724128" y="2884595"/>
            <a:ext cx="1224136" cy="685172"/>
          </a:xfrm>
          <a:prstGeom prst="leftRight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948263" y="2420888"/>
            <a:ext cx="2052229" cy="913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Sand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6948264" y="3374641"/>
            <a:ext cx="2052229" cy="6285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Charcoal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6948264" y="4039252"/>
            <a:ext cx="2052229" cy="6982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Palm </a:t>
            </a:r>
            <a:r>
              <a:rPr lang="en-GB" sz="2800" dirty="0" err="1" smtClean="0"/>
              <a:t>Fiber</a:t>
            </a:r>
            <a:endParaRPr lang="en-GB" sz="2800" dirty="0"/>
          </a:p>
        </p:txBody>
      </p:sp>
      <p:sp>
        <p:nvSpPr>
          <p:cNvPr id="12" name="Bent-Up Arrow 11"/>
          <p:cNvSpPr/>
          <p:nvPr/>
        </p:nvSpPr>
        <p:spPr>
          <a:xfrm rot="5400000">
            <a:off x="2216751" y="2130873"/>
            <a:ext cx="1129129" cy="1277111"/>
          </a:xfrm>
          <a:prstGeom prst="bent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-Up Arrow 12"/>
          <p:cNvSpPr/>
          <p:nvPr/>
        </p:nvSpPr>
        <p:spPr>
          <a:xfrm>
            <a:off x="7200292" y="4766578"/>
            <a:ext cx="1224136" cy="1499832"/>
          </a:xfrm>
          <a:prstGeom prst="left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109257" y="5675882"/>
            <a:ext cx="2088232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Acidity Level</a:t>
            </a:r>
            <a:endParaRPr lang="en-GB" sz="2800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951" y="116632"/>
            <a:ext cx="794529" cy="106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623678" y="5415389"/>
            <a:ext cx="2347530" cy="13259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Composition Sequence</a:t>
            </a:r>
            <a:endParaRPr lang="en-GB" sz="2800" dirty="0"/>
          </a:p>
        </p:txBody>
      </p:sp>
      <p:sp>
        <p:nvSpPr>
          <p:cNvPr id="17" name="Left-Right Arrow Callout 16"/>
          <p:cNvSpPr/>
          <p:nvPr/>
        </p:nvSpPr>
        <p:spPr>
          <a:xfrm>
            <a:off x="3971207" y="5730749"/>
            <a:ext cx="1138049" cy="685172"/>
          </a:xfrm>
          <a:prstGeom prst="leftRight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948264" y="1484784"/>
            <a:ext cx="2052229" cy="913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Gravel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019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678" y="21246"/>
            <a:ext cx="6332698" cy="653448"/>
          </a:xfrm>
        </p:spPr>
        <p:txBody>
          <a:bodyPr>
            <a:normAutofit fontScale="90000"/>
          </a:bodyPr>
          <a:lstStyle/>
          <a:p>
            <a:r>
              <a:rPr lang="en-GB" dirty="0"/>
              <a:t>Research and methods</a:t>
            </a:r>
            <a:endParaRPr lang="en-GB" dirty="0"/>
          </a:p>
        </p:txBody>
      </p:sp>
      <p:pic>
        <p:nvPicPr>
          <p:cNvPr id="4" name="Picture 3" descr="C:\Users\User\Pictures\logo-uns.png">
            <a:extLst>
              <a:ext uri="{FF2B5EF4-FFF2-40B4-BE49-F238E27FC236}">
                <a16:creationId xmlns:a16="http://schemas.microsoft.com/office/drawing/2014/main" id="{856DB374-A6B6-4354-9AB3-1E250EF42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639"/>
            <a:ext cx="1188132" cy="118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331" y="103341"/>
            <a:ext cx="783086" cy="104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763688" y="1033507"/>
            <a:ext cx="6336704" cy="5382414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051720" y="4981757"/>
            <a:ext cx="4161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construction of grey water filter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2915816" y="4365104"/>
            <a:ext cx="4752528" cy="576064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Figure the material composite</a:t>
            </a:r>
            <a:endParaRPr lang="en-GB" sz="2400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2871877" y="759779"/>
            <a:ext cx="2771775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5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678" y="21246"/>
            <a:ext cx="6332698" cy="6534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Result</a:t>
            </a:r>
            <a:endParaRPr lang="en-GB" dirty="0"/>
          </a:p>
        </p:txBody>
      </p:sp>
      <p:pic>
        <p:nvPicPr>
          <p:cNvPr id="4" name="Picture 3" descr="C:\Users\User\Pictures\logo-uns.png">
            <a:extLst>
              <a:ext uri="{FF2B5EF4-FFF2-40B4-BE49-F238E27FC236}">
                <a16:creationId xmlns:a16="http://schemas.microsoft.com/office/drawing/2014/main" id="{856DB374-A6B6-4354-9AB3-1E250EF42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639"/>
            <a:ext cx="1188132" cy="118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331" y="103341"/>
            <a:ext cx="783086" cy="104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763687" y="1033506"/>
            <a:ext cx="7163729" cy="556384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63688" y="836712"/>
            <a:ext cx="3312368" cy="65344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1. First trial </a:t>
            </a:r>
            <a:endParaRPr lang="en-GB" dirty="0"/>
          </a:p>
        </p:txBody>
      </p:sp>
      <p:pic>
        <p:nvPicPr>
          <p:cNvPr id="7" name="Picture 6" descr="W:\data semester 7\skripsi\wildan\SIDANG\foto\IMG_20180928_171730_HDR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48972"/>
            <a:ext cx="3638897" cy="236230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915816" y="2924944"/>
            <a:ext cx="96316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Raw water 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313181" y="2780928"/>
            <a:ext cx="731520" cy="70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Filtered</a:t>
            </a:r>
            <a:endParaRPr lang="en-US" sz="11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endParaRPr lang="en-US" sz="11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27180" y="4542922"/>
            <a:ext cx="52811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the first trial of grey water filter production, all materials used were prior not washed.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678" y="21246"/>
            <a:ext cx="6332698" cy="6534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Result</a:t>
            </a:r>
            <a:endParaRPr lang="en-GB" dirty="0"/>
          </a:p>
        </p:txBody>
      </p:sp>
      <p:pic>
        <p:nvPicPr>
          <p:cNvPr id="4" name="Picture 3" descr="C:\Users\User\Pictures\logo-uns.png">
            <a:extLst>
              <a:ext uri="{FF2B5EF4-FFF2-40B4-BE49-F238E27FC236}">
                <a16:creationId xmlns:a16="http://schemas.microsoft.com/office/drawing/2014/main" id="{856DB374-A6B6-4354-9AB3-1E250EF42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639"/>
            <a:ext cx="1188132" cy="118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331" y="103341"/>
            <a:ext cx="783086" cy="104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763687" y="1033506"/>
            <a:ext cx="7163729" cy="556384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63688" y="836712"/>
            <a:ext cx="3312368" cy="65344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</a:t>
            </a:r>
            <a:r>
              <a:rPr lang="en-GB" dirty="0" smtClean="0"/>
              <a:t>. </a:t>
            </a:r>
            <a:r>
              <a:rPr lang="en-GB" dirty="0" smtClean="0"/>
              <a:t>Second</a:t>
            </a:r>
            <a:r>
              <a:rPr lang="en-GB" dirty="0" smtClean="0"/>
              <a:t> </a:t>
            </a:r>
            <a:r>
              <a:rPr lang="en-GB" dirty="0" smtClean="0"/>
              <a:t>trial </a:t>
            </a:r>
            <a:endParaRPr lang="en-GB" dirty="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313181" y="2780928"/>
            <a:ext cx="731520" cy="70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Filtered</a:t>
            </a:r>
            <a:endParaRPr lang="en-US" sz="11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endParaRPr lang="en-US" sz="11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27180" y="4542922"/>
            <a:ext cx="52811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the second trial, all the materials were washed before used in filter</a:t>
            </a:r>
            <a:endParaRPr lang="en-US" dirty="0"/>
          </a:p>
        </p:txBody>
      </p:sp>
      <p:pic>
        <p:nvPicPr>
          <p:cNvPr id="13" name="Picture 12" descr="W:\data semester 7\skripsi\wildan\SIDANG\foto\IMG_20181106_135703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180" y="1822898"/>
            <a:ext cx="3408585" cy="211243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483768" y="2533952"/>
            <a:ext cx="1152641" cy="56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Raw water 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170327" y="2477921"/>
            <a:ext cx="731520" cy="56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Filtered</a:t>
            </a:r>
            <a:endParaRPr lang="en-US" sz="11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endParaRPr lang="en-US" sz="11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41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42" y="706782"/>
            <a:ext cx="6332698" cy="6534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Acidity Test Result</a:t>
            </a:r>
            <a:endParaRPr lang="en-GB" dirty="0"/>
          </a:p>
        </p:txBody>
      </p:sp>
      <p:pic>
        <p:nvPicPr>
          <p:cNvPr id="4" name="Picture 3" descr="C:\Users\User\Pictures\logo-uns.png">
            <a:extLst>
              <a:ext uri="{FF2B5EF4-FFF2-40B4-BE49-F238E27FC236}">
                <a16:creationId xmlns:a16="http://schemas.microsoft.com/office/drawing/2014/main" id="{856DB374-A6B6-4354-9AB3-1E250EF42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639"/>
            <a:ext cx="1188132" cy="118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331" y="103341"/>
            <a:ext cx="783086" cy="104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763687" y="1033506"/>
            <a:ext cx="7163729" cy="556384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315610"/>
              </p:ext>
            </p:extLst>
          </p:nvPr>
        </p:nvGraphicFramePr>
        <p:xfrm>
          <a:off x="265196" y="1680379"/>
          <a:ext cx="7116444" cy="3908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273">
                  <a:extLst>
                    <a:ext uri="{9D8B030D-6E8A-4147-A177-3AD203B41FA5}">
                      <a16:colId xmlns:a16="http://schemas.microsoft.com/office/drawing/2014/main" val="1239114641"/>
                    </a:ext>
                  </a:extLst>
                </a:gridCol>
                <a:gridCol w="3089949">
                  <a:extLst>
                    <a:ext uri="{9D8B030D-6E8A-4147-A177-3AD203B41FA5}">
                      <a16:colId xmlns:a16="http://schemas.microsoft.com/office/drawing/2014/main" val="933314867"/>
                    </a:ext>
                  </a:extLst>
                </a:gridCol>
                <a:gridCol w="1779111">
                  <a:extLst>
                    <a:ext uri="{9D8B030D-6E8A-4147-A177-3AD203B41FA5}">
                      <a16:colId xmlns:a16="http://schemas.microsoft.com/office/drawing/2014/main" val="4053174392"/>
                    </a:ext>
                  </a:extLst>
                </a:gridCol>
                <a:gridCol w="1779111">
                  <a:extLst>
                    <a:ext uri="{9D8B030D-6E8A-4147-A177-3AD203B41FA5}">
                      <a16:colId xmlns:a16="http://schemas.microsoft.com/office/drawing/2014/main" val="824312750"/>
                    </a:ext>
                  </a:extLst>
                </a:gridCol>
              </a:tblGrid>
              <a:tr h="3908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No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Composition Sequence from bottom to top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Acidity Level (pH)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062148"/>
                  </a:ext>
                </a:extLst>
              </a:tr>
              <a:tr h="3908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First Test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Second Test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0497232"/>
                  </a:ext>
                </a:extLst>
              </a:tr>
              <a:tr h="390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9535" marR="8128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Sand-Gravel-Charcoal-Palm fiber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9.50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9.20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2856593"/>
                  </a:ext>
                </a:extLst>
              </a:tr>
              <a:tr h="390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9535" marR="8128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Sand-Gravel-Palm fiber-Charcoal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9.48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9.10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98169160"/>
                  </a:ext>
                </a:extLst>
              </a:tr>
              <a:tr h="390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9535" marR="8128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Sand-Charcoal-Palm fiber-Gravel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9.51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9.30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0577424"/>
                  </a:ext>
                </a:extLst>
              </a:tr>
              <a:tr h="390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9535" marR="8128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Sand-Charcoal-Gravel-Palm fiber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9.28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3521197"/>
                  </a:ext>
                </a:extLst>
              </a:tr>
              <a:tr h="390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9535" marR="8128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Charcoal-Gravel-Palm fiber-Sand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9.39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9.20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5765738"/>
                  </a:ext>
                </a:extLst>
              </a:tr>
              <a:tr h="390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9535" marR="8128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Charcoal-Gravel-Sand-Palm fiber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8.99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0751221"/>
                  </a:ext>
                </a:extLst>
              </a:tr>
              <a:tr h="390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9535" marR="8128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Charcoal-Sand-Palm fiber-Gravel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9.34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9.10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2691919"/>
                  </a:ext>
                </a:extLst>
              </a:tr>
              <a:tr h="390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9535" marR="8128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Charcoal-Sand-Gravel-Palm fiber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9.10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8.90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8507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31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42" y="706782"/>
            <a:ext cx="6332698" cy="6534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Acidity Test Result</a:t>
            </a:r>
            <a:endParaRPr lang="en-GB" dirty="0"/>
          </a:p>
        </p:txBody>
      </p:sp>
      <p:pic>
        <p:nvPicPr>
          <p:cNvPr id="4" name="Picture 3" descr="C:\Users\User\Pictures\logo-uns.png">
            <a:extLst>
              <a:ext uri="{FF2B5EF4-FFF2-40B4-BE49-F238E27FC236}">
                <a16:creationId xmlns:a16="http://schemas.microsoft.com/office/drawing/2014/main" id="{856DB374-A6B6-4354-9AB3-1E250EF42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639"/>
            <a:ext cx="1188132" cy="118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331" y="103341"/>
            <a:ext cx="783086" cy="104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763687" y="1033506"/>
            <a:ext cx="7163729" cy="556384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343158"/>
              </p:ext>
            </p:extLst>
          </p:nvPr>
        </p:nvGraphicFramePr>
        <p:xfrm>
          <a:off x="251520" y="2420614"/>
          <a:ext cx="7116444" cy="299286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448689705"/>
                    </a:ext>
                  </a:extLst>
                </a:gridCol>
                <a:gridCol w="3126174">
                  <a:extLst>
                    <a:ext uri="{9D8B030D-6E8A-4147-A177-3AD203B41FA5}">
                      <a16:colId xmlns:a16="http://schemas.microsoft.com/office/drawing/2014/main" val="3961927730"/>
                    </a:ext>
                  </a:extLst>
                </a:gridCol>
                <a:gridCol w="1779111">
                  <a:extLst>
                    <a:ext uri="{9D8B030D-6E8A-4147-A177-3AD203B41FA5}">
                      <a16:colId xmlns:a16="http://schemas.microsoft.com/office/drawing/2014/main" val="925204127"/>
                    </a:ext>
                  </a:extLst>
                </a:gridCol>
                <a:gridCol w="1779111">
                  <a:extLst>
                    <a:ext uri="{9D8B030D-6E8A-4147-A177-3AD203B41FA5}">
                      <a16:colId xmlns:a16="http://schemas.microsoft.com/office/drawing/2014/main" val="3902161558"/>
                    </a:ext>
                  </a:extLst>
                </a:gridCol>
              </a:tblGrid>
              <a:tr h="374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9535" marR="8128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Palm fiber-Sand-Gravel-Charcoal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9.21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9.00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0412973"/>
                  </a:ext>
                </a:extLst>
              </a:tr>
              <a:tr h="374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9535" marR="8128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Palm fiber-Sand-Charcoal-Gravel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9.35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9.10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009208"/>
                  </a:ext>
                </a:extLst>
              </a:tr>
              <a:tr h="374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9535" marR="8128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Palm fiber-Gravel-Charcoal-Sand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9.28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9.00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3301235"/>
                  </a:ext>
                </a:extLst>
              </a:tr>
              <a:tr h="374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9535" marR="8128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Palm fiber-Gravel-Sand-Charcoal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8.78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8.70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79837"/>
                  </a:ext>
                </a:extLst>
              </a:tr>
              <a:tr h="374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9535" marR="8128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Gravel-Sand-Charcoal-Palm fiber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8.73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8.70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1876006"/>
                  </a:ext>
                </a:extLst>
              </a:tr>
              <a:tr h="374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9535" marR="8128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Gravel-Sand-Palm fiber-Charcoal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8.67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8.60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5926305"/>
                  </a:ext>
                </a:extLst>
              </a:tr>
              <a:tr h="374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9535" marR="8128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Gravel-Charcoal-Sand-Palm fiber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8.98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8.90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501455"/>
                  </a:ext>
                </a:extLst>
              </a:tr>
              <a:tr h="374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9535" marR="8128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Gravel-Palm fiber-Charcoal-Sand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8.71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8.70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13172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502249"/>
              </p:ext>
            </p:extLst>
          </p:nvPr>
        </p:nvGraphicFramePr>
        <p:xfrm>
          <a:off x="251520" y="1638842"/>
          <a:ext cx="7116444" cy="781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3142332796"/>
                    </a:ext>
                  </a:extLst>
                </a:gridCol>
                <a:gridCol w="3126174">
                  <a:extLst>
                    <a:ext uri="{9D8B030D-6E8A-4147-A177-3AD203B41FA5}">
                      <a16:colId xmlns:a16="http://schemas.microsoft.com/office/drawing/2014/main" val="3792820595"/>
                    </a:ext>
                  </a:extLst>
                </a:gridCol>
                <a:gridCol w="1779111">
                  <a:extLst>
                    <a:ext uri="{9D8B030D-6E8A-4147-A177-3AD203B41FA5}">
                      <a16:colId xmlns:a16="http://schemas.microsoft.com/office/drawing/2014/main" val="806730376"/>
                    </a:ext>
                  </a:extLst>
                </a:gridCol>
                <a:gridCol w="1779111">
                  <a:extLst>
                    <a:ext uri="{9D8B030D-6E8A-4147-A177-3AD203B41FA5}">
                      <a16:colId xmlns:a16="http://schemas.microsoft.com/office/drawing/2014/main" val="3603211189"/>
                    </a:ext>
                  </a:extLst>
                </a:gridCol>
              </a:tblGrid>
              <a:tr h="3908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No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Composition Sequence from bottom to top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Acidity Level (pH)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849882"/>
                  </a:ext>
                </a:extLst>
              </a:tr>
              <a:tr h="3908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First Test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Second Test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8292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0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1956" y="1109069"/>
            <a:ext cx="6332698" cy="653448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 and Recommendation</a:t>
            </a:r>
            <a:endParaRPr lang="en-GB" dirty="0"/>
          </a:p>
        </p:txBody>
      </p:sp>
      <p:pic>
        <p:nvPicPr>
          <p:cNvPr id="4" name="Picture 3" descr="C:\Users\User\Pictures\logo-uns.png">
            <a:extLst>
              <a:ext uri="{FF2B5EF4-FFF2-40B4-BE49-F238E27FC236}">
                <a16:creationId xmlns:a16="http://schemas.microsoft.com/office/drawing/2014/main" id="{856DB374-A6B6-4354-9AB3-1E250EF42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5" y="439440"/>
            <a:ext cx="1188132" cy="118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331" y="103341"/>
            <a:ext cx="783086" cy="104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763687" y="1033506"/>
            <a:ext cx="7163729" cy="556384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49025" y="2275262"/>
            <a:ext cx="69152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ahnschrift Light" panose="020B0502040204020203" pitchFamily="34" charset="0"/>
              </a:rPr>
              <a:t>The different sequence of material composition generate different acidity level (pH)</a:t>
            </a:r>
            <a:endParaRPr lang="en-US" dirty="0" smtClean="0">
              <a:latin typeface="Bahnschrift Light" panose="020B0502040204020203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Bahnschrift Light" panose="020B0502040204020203" pitchFamily="34" charset="0"/>
                <a:ea typeface="Times New Roman" panose="02020603050405020304" pitchFamily="18" charset="0"/>
              </a:rPr>
              <a:t>The </a:t>
            </a:r>
            <a:r>
              <a:rPr lang="en-US" dirty="0">
                <a:latin typeface="Bahnschrift Light" panose="020B0502040204020203" pitchFamily="34" charset="0"/>
                <a:ea typeface="Times New Roman" panose="02020603050405020304" pitchFamily="18" charset="0"/>
              </a:rPr>
              <a:t>material need to wash before </a:t>
            </a:r>
            <a:r>
              <a:rPr lang="en-US" dirty="0" smtClean="0">
                <a:latin typeface="Bahnschrift Light" panose="020B0502040204020203" pitchFamily="34" charset="0"/>
                <a:ea typeface="Times New Roman" panose="02020603050405020304" pitchFamily="18" charset="0"/>
              </a:rPr>
              <a:t>used</a:t>
            </a:r>
          </a:p>
          <a:p>
            <a:endParaRPr lang="en-US" dirty="0" smtClean="0">
              <a:latin typeface="Bahnschrift Light" panose="020B0502040204020203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273</Words>
  <Application>Microsoft Office PowerPoint</Application>
  <PresentationFormat>On-screen Show (4:3)</PresentationFormat>
  <Paragraphs>117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Bahnschrift Light</vt:lpstr>
      <vt:lpstr>Calibri</vt:lpstr>
      <vt:lpstr>Times New Roman</vt:lpstr>
      <vt:lpstr>Trebuchet MS</vt:lpstr>
      <vt:lpstr>Wingdings 3</vt:lpstr>
      <vt:lpstr>Facet</vt:lpstr>
      <vt:lpstr>The Effect of Composition Sequence on a Filter toward Acidity Level in Grey water </vt:lpstr>
      <vt:lpstr>About our research team</vt:lpstr>
      <vt:lpstr>Background of the Problem</vt:lpstr>
      <vt:lpstr>Research and methods</vt:lpstr>
      <vt:lpstr>Result</vt:lpstr>
      <vt:lpstr>Result</vt:lpstr>
      <vt:lpstr>Acidity Test Result</vt:lpstr>
      <vt:lpstr>Acidity Test Result</vt:lpstr>
      <vt:lpstr>Conclusion and 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material composite from plastic waste, sawdust and bagasse</dc:title>
  <dc:creator>Windows User</dc:creator>
  <cp:lastModifiedBy>Windows User</cp:lastModifiedBy>
  <cp:revision>14</cp:revision>
  <dcterms:created xsi:type="dcterms:W3CDTF">2019-07-17T03:58:12Z</dcterms:created>
  <dcterms:modified xsi:type="dcterms:W3CDTF">2019-07-24T15:44:20Z</dcterms:modified>
</cp:coreProperties>
</file>