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407102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317403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BE4296-659F-4B0B-9E9F-C41B41BFCB0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608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E07CB1D-53BB-45B4-B5F8-B9319D4ACA16}"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3203179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E07CB1D-53BB-45B4-B5F8-B9319D4ACA16}"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BE4296-659F-4B0B-9E9F-C41B41BFCB0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8804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E07CB1D-53BB-45B4-B5F8-B9319D4ACA16}"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3309025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2618629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31430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58653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7CB1D-53BB-45B4-B5F8-B9319D4ACA16}"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230874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07CB1D-53BB-45B4-B5F8-B9319D4ACA16}"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116788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07CB1D-53BB-45B4-B5F8-B9319D4ACA16}" type="datetimeFigureOut">
              <a:rPr lang="en-US" smtClean="0"/>
              <a:t>7/26/2019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33744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07CB1D-53BB-45B4-B5F8-B9319D4ACA16}" type="datetimeFigureOut">
              <a:rPr lang="en-US" smtClean="0"/>
              <a:t>7/26/2019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229574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7CB1D-53BB-45B4-B5F8-B9319D4ACA16}" type="datetimeFigureOut">
              <a:rPr lang="en-US" smtClean="0"/>
              <a:t>7/26/2019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303446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7CB1D-53BB-45B4-B5F8-B9319D4ACA16}"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277854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7CB1D-53BB-45B4-B5F8-B9319D4ACA16}"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BE4296-659F-4B0B-9E9F-C41B41BFCB04}" type="slidenum">
              <a:rPr lang="en-US" smtClean="0"/>
              <a:t>‹#›</a:t>
            </a:fld>
            <a:endParaRPr lang="en-US"/>
          </a:p>
        </p:txBody>
      </p:sp>
    </p:spTree>
    <p:extLst>
      <p:ext uri="{BB962C8B-B14F-4D97-AF65-F5344CB8AC3E}">
        <p14:creationId xmlns:p14="http://schemas.microsoft.com/office/powerpoint/2010/main" val="100428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07CB1D-53BB-45B4-B5F8-B9319D4ACA16}" type="datetimeFigureOut">
              <a:rPr lang="en-US" smtClean="0"/>
              <a:t>7/26/2019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BE4296-659F-4B0B-9E9F-C41B41BFCB04}" type="slidenum">
              <a:rPr lang="en-US" smtClean="0"/>
              <a:t>‹#›</a:t>
            </a:fld>
            <a:endParaRPr lang="en-US"/>
          </a:p>
        </p:txBody>
      </p:sp>
    </p:spTree>
    <p:extLst>
      <p:ext uri="{BB962C8B-B14F-4D97-AF65-F5344CB8AC3E}">
        <p14:creationId xmlns:p14="http://schemas.microsoft.com/office/powerpoint/2010/main" val="26268187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0812" y="1722573"/>
            <a:ext cx="8915399" cy="1709057"/>
          </a:xfrm>
        </p:spPr>
        <p:txBody>
          <a:bodyPr>
            <a:normAutofit fontScale="90000"/>
          </a:bodyPr>
          <a:lstStyle/>
          <a:p>
            <a:r>
              <a:rPr lang="en-US" b="1" dirty="0">
                <a:solidFill>
                  <a:schemeClr val="tx2">
                    <a:lumMod val="50000"/>
                  </a:schemeClr>
                </a:solidFill>
                <a:latin typeface="Tw Cen MT" panose="020B0602020104020603" pitchFamily="34" charset="0"/>
              </a:rPr>
              <a:t>Measuring Contagion Risk on Banking system in the Digital Era</a:t>
            </a:r>
            <a:endParaRPr lang="en-US" dirty="0">
              <a:solidFill>
                <a:schemeClr val="tx2">
                  <a:lumMod val="50000"/>
                </a:schemeClr>
              </a:solidFill>
              <a:latin typeface="Tw Cen MT" panose="020B0602020104020603" pitchFamily="34" charset="0"/>
            </a:endParaRPr>
          </a:p>
        </p:txBody>
      </p:sp>
      <p:sp>
        <p:nvSpPr>
          <p:cNvPr id="3" name="Subtitle 2"/>
          <p:cNvSpPr>
            <a:spLocks noGrp="1"/>
          </p:cNvSpPr>
          <p:nvPr>
            <p:ph type="subTitle" idx="1"/>
          </p:nvPr>
        </p:nvSpPr>
        <p:spPr>
          <a:xfrm>
            <a:off x="2690813" y="4167779"/>
            <a:ext cx="8915399" cy="1246050"/>
          </a:xfrm>
        </p:spPr>
        <p:txBody>
          <a:bodyPr>
            <a:noAutofit/>
          </a:bodyPr>
          <a:lstStyle/>
          <a:p>
            <a:r>
              <a:rPr lang="en-US" sz="2200" dirty="0" err="1" smtClean="0">
                <a:latin typeface="Tw Cen MT" panose="020B0602020104020603" pitchFamily="34" charset="0"/>
              </a:rPr>
              <a:t>Musdholifah</a:t>
            </a:r>
            <a:endParaRPr lang="en-US" sz="2200" dirty="0" smtClean="0">
              <a:latin typeface="Tw Cen MT" panose="020B0602020104020603" pitchFamily="34" charset="0"/>
            </a:endParaRPr>
          </a:p>
          <a:p>
            <a:r>
              <a:rPr lang="en-US" sz="2200" dirty="0" err="1">
                <a:latin typeface="Tw Cen MT" panose="020B0602020104020603" pitchFamily="34" charset="0"/>
              </a:rPr>
              <a:t>Ulil</a:t>
            </a:r>
            <a:r>
              <a:rPr lang="en-US" sz="2200" dirty="0">
                <a:latin typeface="Tw Cen MT" panose="020B0602020104020603" pitchFamily="34" charset="0"/>
              </a:rPr>
              <a:t> </a:t>
            </a:r>
            <a:r>
              <a:rPr lang="en-US" sz="2200" dirty="0" smtClean="0">
                <a:latin typeface="Tw Cen MT" panose="020B0602020104020603" pitchFamily="34" charset="0"/>
              </a:rPr>
              <a:t>Hartono</a:t>
            </a:r>
          </a:p>
          <a:p>
            <a:r>
              <a:rPr lang="en-US" sz="2200" dirty="0" err="1">
                <a:latin typeface="Tw Cen MT" panose="020B0602020104020603" pitchFamily="34" charset="0"/>
              </a:rPr>
              <a:t>Yulita</a:t>
            </a:r>
            <a:r>
              <a:rPr lang="en-US" sz="2200" dirty="0">
                <a:latin typeface="Tw Cen MT" panose="020B0602020104020603" pitchFamily="34" charset="0"/>
              </a:rPr>
              <a:t> </a:t>
            </a:r>
            <a:r>
              <a:rPr lang="en-US" sz="2200" dirty="0" err="1">
                <a:latin typeface="Tw Cen MT" panose="020B0602020104020603" pitchFamily="34" charset="0"/>
              </a:rPr>
              <a:t>Wulandari</a:t>
            </a:r>
            <a:endParaRPr lang="en-US" sz="2200" dirty="0">
              <a:latin typeface="Tw Cen MT" panose="020B0602020104020603" pitchFamily="34" charset="0"/>
            </a:endParaRPr>
          </a:p>
        </p:txBody>
      </p:sp>
      <p:grpSp>
        <p:nvGrpSpPr>
          <p:cNvPr id="39" name="Group 38"/>
          <p:cNvGrpSpPr/>
          <p:nvPr/>
        </p:nvGrpSpPr>
        <p:grpSpPr>
          <a:xfrm>
            <a:off x="4151415" y="3723101"/>
            <a:ext cx="5556191" cy="153206"/>
            <a:chOff x="3305254" y="3736406"/>
            <a:chExt cx="5556191" cy="153206"/>
          </a:xfrm>
        </p:grpSpPr>
        <p:sp>
          <p:nvSpPr>
            <p:cNvPr id="4" name="Oval 3"/>
            <p:cNvSpPr/>
            <p:nvPr/>
          </p:nvSpPr>
          <p:spPr>
            <a:xfrm>
              <a:off x="3305254" y="3761596"/>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96085" y="3761596"/>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686916" y="3761596"/>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877747" y="3761596"/>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061276" y="3761596"/>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42327" y="3746045"/>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4433158" y="3746045"/>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4623989" y="3746045"/>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4814820" y="3746045"/>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4998349" y="3746045"/>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5179400" y="3748549"/>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70231" y="3748549"/>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561062" y="3748549"/>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5751893" y="3748549"/>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5935422" y="3748549"/>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103261" y="3751957"/>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294092" y="3751957"/>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484923" y="3751957"/>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675754" y="3751957"/>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6859283" y="3751957"/>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7040334" y="3736406"/>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7231165" y="3736406"/>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7421996" y="3736406"/>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7612827" y="3736406"/>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7796356" y="3736406"/>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977407" y="3738910"/>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168238" y="3738910"/>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8359069" y="3738910"/>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8549900" y="3738910"/>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8733429" y="3738910"/>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01190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024" y="618565"/>
            <a:ext cx="3505199" cy="534894"/>
          </a:xfrm>
        </p:spPr>
        <p:txBody>
          <a:bodyPr>
            <a:noAutofit/>
          </a:bodyPr>
          <a:lstStyle/>
          <a:p>
            <a:r>
              <a:rPr lang="en-US" sz="3200" b="1" dirty="0" smtClean="0">
                <a:solidFill>
                  <a:schemeClr val="accent2">
                    <a:lumMod val="50000"/>
                  </a:schemeClr>
                </a:solidFill>
              </a:rPr>
              <a:t>Introduction</a:t>
            </a:r>
            <a:endParaRPr lang="en-US" sz="3200" b="1" dirty="0">
              <a:solidFill>
                <a:schemeClr val="accent2">
                  <a:lumMod val="50000"/>
                </a:schemeClr>
              </a:solidFill>
            </a:endParaRPr>
          </a:p>
        </p:txBody>
      </p:sp>
      <p:pic>
        <p:nvPicPr>
          <p:cNvPr id="5" name="Content Placeholder 4"/>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7170179" y="2058754"/>
            <a:ext cx="4297680" cy="26860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ext Placeholder 3"/>
          <p:cNvSpPr>
            <a:spLocks noGrp="1"/>
          </p:cNvSpPr>
          <p:nvPr>
            <p:ph type="body" sz="half" idx="2"/>
          </p:nvPr>
        </p:nvSpPr>
        <p:spPr>
          <a:xfrm>
            <a:off x="2070847" y="1598613"/>
            <a:ext cx="4023565" cy="4262436"/>
          </a:xfrm>
        </p:spPr>
        <p:txBody>
          <a:bodyPr>
            <a:noAutofit/>
          </a:bodyPr>
          <a:lstStyle/>
          <a:p>
            <a:pPr marL="285750" indent="-285750">
              <a:buFont typeface="Wingdings" panose="05000000000000000000" pitchFamily="2" charset="2"/>
              <a:buChar char="Ø"/>
            </a:pPr>
            <a:r>
              <a:rPr lang="en-US" sz="1800" dirty="0" smtClean="0">
                <a:latin typeface="Tw Cen MT" panose="020B0602020104020603" pitchFamily="34" charset="0"/>
              </a:rPr>
              <a:t>A </a:t>
            </a:r>
            <a:r>
              <a:rPr lang="en-US" sz="1800" dirty="0">
                <a:latin typeface="Tw Cen MT" panose="020B0602020104020603" pitchFamily="34" charset="0"/>
              </a:rPr>
              <a:t>bank </a:t>
            </a:r>
            <a:r>
              <a:rPr lang="en-US" sz="1800" dirty="0" smtClean="0">
                <a:latin typeface="Tw Cen MT" panose="020B0602020104020603" pitchFamily="34" charset="0"/>
              </a:rPr>
              <a:t>has </a:t>
            </a:r>
            <a:r>
              <a:rPr lang="en-US" sz="1800" dirty="0">
                <a:latin typeface="Tw Cen MT" panose="020B0602020104020603" pitchFamily="34" charset="0"/>
              </a:rPr>
              <a:t>various risks inherent in </a:t>
            </a:r>
            <a:r>
              <a:rPr lang="en-US" sz="1800" dirty="0" smtClean="0">
                <a:latin typeface="Tw Cen MT" panose="020B0602020104020603" pitchFamily="34" charset="0"/>
              </a:rPr>
              <a:t>it.</a:t>
            </a:r>
          </a:p>
          <a:p>
            <a:pPr marL="285750" indent="-285750">
              <a:buFont typeface="Wingdings" panose="05000000000000000000" pitchFamily="2" charset="2"/>
              <a:buChar char="Ø"/>
            </a:pPr>
            <a:r>
              <a:rPr lang="en-US" sz="1800" dirty="0">
                <a:latin typeface="Tw Cen MT" panose="020B0602020104020603" pitchFamily="34" charset="0"/>
              </a:rPr>
              <a:t>Financial institutions have an exposure effect towards each other </a:t>
            </a:r>
            <a:r>
              <a:rPr lang="en-US" sz="1800" dirty="0" smtClean="0">
                <a:latin typeface="Tw Cen MT" panose="020B0602020104020603" pitchFamily="34" charset="0"/>
              </a:rPr>
              <a:t>that can be seen from the practice of interbank market </a:t>
            </a:r>
            <a:r>
              <a:rPr lang="en-US" sz="1800" dirty="0">
                <a:latin typeface="Tw Cen MT" panose="020B0602020104020603" pitchFamily="34" charset="0"/>
              </a:rPr>
              <a:t>(Kapoor, 2010; 19-20</a:t>
            </a:r>
            <a:r>
              <a:rPr lang="en-US" sz="1800" dirty="0" smtClean="0">
                <a:latin typeface="Tw Cen MT" panose="020B0602020104020603" pitchFamily="34" charset="0"/>
              </a:rPr>
              <a:t>).</a:t>
            </a:r>
          </a:p>
          <a:p>
            <a:pPr marL="285750" indent="-285750">
              <a:buFont typeface="Wingdings" panose="05000000000000000000" pitchFamily="2" charset="2"/>
              <a:buChar char="Ø"/>
            </a:pPr>
            <a:r>
              <a:rPr lang="en-US" sz="1800" dirty="0">
                <a:latin typeface="Tw Cen MT" panose="020B0602020104020603" pitchFamily="34" charset="0"/>
              </a:rPr>
              <a:t>Globalization leads to the connections between financial institutions and money </a:t>
            </a:r>
            <a:r>
              <a:rPr lang="en-US" sz="1800" dirty="0" smtClean="0">
                <a:latin typeface="Tw Cen MT" panose="020B0602020104020603" pitchFamily="34" charset="0"/>
              </a:rPr>
              <a:t>markets, domestically </a:t>
            </a:r>
            <a:r>
              <a:rPr lang="en-US" sz="1800" dirty="0">
                <a:latin typeface="Tw Cen MT" panose="020B0602020104020603" pitchFamily="34" charset="0"/>
              </a:rPr>
              <a:t>and </a:t>
            </a:r>
            <a:r>
              <a:rPr lang="en-US" sz="1800" dirty="0" smtClean="0">
                <a:latin typeface="Tw Cen MT" panose="020B0602020104020603" pitchFamily="34" charset="0"/>
              </a:rPr>
              <a:t>internationally</a:t>
            </a:r>
          </a:p>
          <a:p>
            <a:pPr marL="285750" indent="-285750">
              <a:buFont typeface="Wingdings" panose="05000000000000000000" pitchFamily="2" charset="2"/>
              <a:buChar char="Ø"/>
            </a:pPr>
            <a:r>
              <a:rPr lang="en-US" sz="1800" dirty="0">
                <a:latin typeface="Tw Cen MT" panose="020B0602020104020603" pitchFamily="34" charset="0"/>
              </a:rPr>
              <a:t>collapse of a financial institution in one country, which might spread to other institutions or countries (Shah, 1997</a:t>
            </a:r>
            <a:r>
              <a:rPr lang="en-US" sz="1800" dirty="0" smtClean="0">
                <a:latin typeface="Tw Cen MT" panose="020B0602020104020603" pitchFamily="34" charset="0"/>
              </a:rPr>
              <a:t>), we called it </a:t>
            </a:r>
            <a:r>
              <a:rPr lang="en-US" sz="1800" dirty="0">
                <a:latin typeface="Tw Cen MT" panose="020B0602020104020603" pitchFamily="34" charset="0"/>
              </a:rPr>
              <a:t>contagion or systemic </a:t>
            </a:r>
            <a:r>
              <a:rPr lang="en-US" sz="1800" dirty="0" smtClean="0">
                <a:latin typeface="Tw Cen MT" panose="020B0602020104020603" pitchFamily="34" charset="0"/>
              </a:rPr>
              <a:t>risk.</a:t>
            </a:r>
            <a:endParaRPr lang="en-US" sz="1800" dirty="0">
              <a:latin typeface="Tw Cen MT" panose="020B0602020104020603" pitchFamily="34" charset="0"/>
            </a:endParaRPr>
          </a:p>
        </p:txBody>
      </p:sp>
    </p:spTree>
    <p:extLst>
      <p:ext uri="{BB962C8B-B14F-4D97-AF65-F5344CB8AC3E}">
        <p14:creationId xmlns:p14="http://schemas.microsoft.com/office/powerpoint/2010/main" val="743947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8000">
              <a:schemeClr val="bg2">
                <a:tint val="90000"/>
                <a:lumMod val="120000"/>
              </a:schemeClr>
            </a:gs>
            <a:gs pos="56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5078" y="651004"/>
            <a:ext cx="8911687" cy="774384"/>
          </a:xfrm>
        </p:spPr>
        <p:txBody>
          <a:bodyPr/>
          <a:lstStyle/>
          <a:p>
            <a:r>
              <a:rPr lang="en-US" b="1" dirty="0" smtClean="0"/>
              <a:t>Literature Review</a:t>
            </a:r>
            <a:endParaRPr lang="en-US" b="1" dirty="0"/>
          </a:p>
        </p:txBody>
      </p:sp>
      <p:sp>
        <p:nvSpPr>
          <p:cNvPr id="5" name="Down Arrow 4"/>
          <p:cNvSpPr/>
          <p:nvPr/>
        </p:nvSpPr>
        <p:spPr>
          <a:xfrm>
            <a:off x="5441845" y="2292722"/>
            <a:ext cx="712694" cy="430306"/>
          </a:xfrm>
          <a:prstGeom prst="downArrow">
            <a:avLst/>
          </a:prstGeom>
          <a:solidFill>
            <a:schemeClr val="bg1">
              <a:lumMod val="85000"/>
            </a:schemeClr>
          </a:solidFill>
          <a:ln>
            <a:no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164977" y="1620370"/>
            <a:ext cx="7745506" cy="672353"/>
          </a:xfrm>
          <a:prstGeom prst="roundRect">
            <a:avLst/>
          </a:prstGeom>
          <a:solidFill>
            <a:schemeClr val="accent1">
              <a:lumMod val="60000"/>
              <a:lumOff val="40000"/>
            </a:schemeClr>
          </a:solidFill>
          <a:ln>
            <a:noFill/>
          </a:ln>
          <a:effectLst>
            <a:outerShdw dist="50800" dir="3600000" sx="101000" sy="101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bg1"/>
                </a:solidFill>
                <a:latin typeface="Tw Cen MT" panose="020B0602020104020603" pitchFamily="34" charset="0"/>
              </a:rPr>
              <a:t>Rescue costs for banks that experience stressed conditions in preventing the systemic collapse are quite </a:t>
            </a:r>
            <a:r>
              <a:rPr lang="en-US" sz="2100" dirty="0" smtClean="0">
                <a:solidFill>
                  <a:schemeClr val="bg1"/>
                </a:solidFill>
                <a:latin typeface="Tw Cen MT" panose="020B0602020104020603" pitchFamily="34" charset="0"/>
              </a:rPr>
              <a:t>large (Shah, 1997)</a:t>
            </a:r>
            <a:endParaRPr lang="en-US" sz="2100" dirty="0">
              <a:solidFill>
                <a:schemeClr val="bg1"/>
              </a:solidFill>
              <a:latin typeface="Tw Cen MT" panose="020B0602020104020603" pitchFamily="34" charset="0"/>
            </a:endParaRPr>
          </a:p>
        </p:txBody>
      </p:sp>
      <p:grpSp>
        <p:nvGrpSpPr>
          <p:cNvPr id="18" name="Group 17"/>
          <p:cNvGrpSpPr/>
          <p:nvPr/>
        </p:nvGrpSpPr>
        <p:grpSpPr>
          <a:xfrm>
            <a:off x="168107" y="3045757"/>
            <a:ext cx="1820836" cy="3470687"/>
            <a:chOff x="670904" y="2507875"/>
            <a:chExt cx="1820836" cy="3470687"/>
          </a:xfrm>
        </p:grpSpPr>
        <p:sp>
          <p:nvSpPr>
            <p:cNvPr id="17" name="Rounded Rectangle 16"/>
            <p:cNvSpPr/>
            <p:nvPr/>
          </p:nvSpPr>
          <p:spPr>
            <a:xfrm>
              <a:off x="672352" y="2507875"/>
              <a:ext cx="1815353" cy="967181"/>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err="1" smtClean="0">
                  <a:solidFill>
                    <a:schemeClr val="bg1"/>
                  </a:solidFill>
                  <a:latin typeface="Tw Cen MT" panose="020B0602020104020603" pitchFamily="34" charset="0"/>
                </a:rPr>
                <a:t>Memmel</a:t>
              </a:r>
              <a:r>
                <a:rPr lang="en-US" sz="1500" b="1" dirty="0" smtClean="0">
                  <a:solidFill>
                    <a:schemeClr val="bg1"/>
                  </a:solidFill>
                  <a:latin typeface="Tw Cen MT" panose="020B0602020104020603" pitchFamily="34" charset="0"/>
                </a:rPr>
                <a:t> </a:t>
              </a:r>
              <a:r>
                <a:rPr lang="en-US" sz="1500" b="1" dirty="0">
                  <a:solidFill>
                    <a:schemeClr val="bg1"/>
                  </a:solidFill>
                  <a:latin typeface="Tw Cen MT" panose="020B0602020104020603" pitchFamily="34" charset="0"/>
                </a:rPr>
                <a:t>&amp; Sachs, </a:t>
              </a:r>
              <a:endParaRPr lang="en-US" sz="1500" b="1" dirty="0" smtClean="0">
                <a:solidFill>
                  <a:schemeClr val="bg1"/>
                </a:solidFill>
                <a:latin typeface="Tw Cen MT" panose="020B0602020104020603" pitchFamily="34" charset="0"/>
              </a:endParaRPr>
            </a:p>
            <a:p>
              <a:pPr algn="ctr"/>
              <a:r>
                <a:rPr lang="en-US" sz="1500" b="1" dirty="0" smtClean="0">
                  <a:solidFill>
                    <a:schemeClr val="bg1"/>
                  </a:solidFill>
                  <a:latin typeface="Tw Cen MT" panose="020B0602020104020603" pitchFamily="34" charset="0"/>
                </a:rPr>
                <a:t>(2013)</a:t>
              </a:r>
              <a:endParaRPr lang="en-US" sz="1500" b="1" dirty="0">
                <a:solidFill>
                  <a:schemeClr val="bg1"/>
                </a:solidFill>
                <a:latin typeface="Tw Cen MT" panose="020B0602020104020603" pitchFamily="34" charset="0"/>
              </a:endParaRPr>
            </a:p>
          </p:txBody>
        </p:sp>
        <p:sp>
          <p:nvSpPr>
            <p:cNvPr id="16" name="Freeform 15"/>
            <p:cNvSpPr/>
            <p:nvPr/>
          </p:nvSpPr>
          <p:spPr>
            <a:xfrm>
              <a:off x="1173633" y="3079377"/>
              <a:ext cx="812792" cy="361053"/>
            </a:xfrm>
            <a:custGeom>
              <a:avLst/>
              <a:gdLst>
                <a:gd name="connsiteX0" fmla="*/ 0 w 812792"/>
                <a:gd name="connsiteY0" fmla="*/ 0 h 361053"/>
                <a:gd name="connsiteX1" fmla="*/ 812792 w 812792"/>
                <a:gd name="connsiteY1" fmla="*/ 0 h 361053"/>
                <a:gd name="connsiteX2" fmla="*/ 809516 w 812792"/>
                <a:gd name="connsiteY2" fmla="*/ 32501 h 361053"/>
                <a:gd name="connsiteX3" fmla="*/ 406396 w 812792"/>
                <a:gd name="connsiteY3" fmla="*/ 361053 h 361053"/>
                <a:gd name="connsiteX4" fmla="*/ 3276 w 812792"/>
                <a:gd name="connsiteY4" fmla="*/ 32501 h 361053"/>
                <a:gd name="connsiteX5" fmla="*/ 0 w 812792"/>
                <a:gd name="connsiteY5" fmla="*/ 0 h 3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792" h="361053">
                  <a:moveTo>
                    <a:pt x="0" y="0"/>
                  </a:moveTo>
                  <a:lnTo>
                    <a:pt x="812792" y="0"/>
                  </a:lnTo>
                  <a:lnTo>
                    <a:pt x="809516" y="32501"/>
                  </a:lnTo>
                  <a:cubicBezTo>
                    <a:pt x="771147" y="220005"/>
                    <a:pt x="605243" y="361053"/>
                    <a:pt x="406396" y="361053"/>
                  </a:cubicBezTo>
                  <a:cubicBezTo>
                    <a:pt x="207549" y="361053"/>
                    <a:pt x="41645" y="220005"/>
                    <a:pt x="3276" y="32501"/>
                  </a:cubicBez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70904" y="3052482"/>
              <a:ext cx="1820836" cy="2926080"/>
            </a:xfrm>
            <a:custGeom>
              <a:avLst/>
              <a:gdLst>
                <a:gd name="connsiteX0" fmla="*/ 302565 w 1815353"/>
                <a:gd name="connsiteY0" fmla="*/ 0 h 3429000"/>
                <a:gd name="connsiteX1" fmla="*/ 501280 w 1815353"/>
                <a:gd name="connsiteY1" fmla="*/ 0 h 3429000"/>
                <a:gd name="connsiteX2" fmla="*/ 504556 w 1815353"/>
                <a:gd name="connsiteY2" fmla="*/ 32501 h 3429000"/>
                <a:gd name="connsiteX3" fmla="*/ 907676 w 1815353"/>
                <a:gd name="connsiteY3" fmla="*/ 361053 h 3429000"/>
                <a:gd name="connsiteX4" fmla="*/ 1310796 w 1815353"/>
                <a:gd name="connsiteY4" fmla="*/ 32501 h 3429000"/>
                <a:gd name="connsiteX5" fmla="*/ 1314072 w 1815353"/>
                <a:gd name="connsiteY5" fmla="*/ 0 h 3429000"/>
                <a:gd name="connsiteX6" fmla="*/ 1512788 w 1815353"/>
                <a:gd name="connsiteY6" fmla="*/ 0 h 3429000"/>
                <a:gd name="connsiteX7" fmla="*/ 1815353 w 1815353"/>
                <a:gd name="connsiteY7" fmla="*/ 302565 h 3429000"/>
                <a:gd name="connsiteX8" fmla="*/ 1815353 w 1815353"/>
                <a:gd name="connsiteY8" fmla="*/ 3126435 h 3429000"/>
                <a:gd name="connsiteX9" fmla="*/ 1512788 w 1815353"/>
                <a:gd name="connsiteY9" fmla="*/ 3429000 h 3429000"/>
                <a:gd name="connsiteX10" fmla="*/ 302565 w 1815353"/>
                <a:gd name="connsiteY10" fmla="*/ 3429000 h 3429000"/>
                <a:gd name="connsiteX11" fmla="*/ 0 w 1815353"/>
                <a:gd name="connsiteY11" fmla="*/ 3126435 h 3429000"/>
                <a:gd name="connsiteX12" fmla="*/ 0 w 1815353"/>
                <a:gd name="connsiteY12" fmla="*/ 302565 h 3429000"/>
                <a:gd name="connsiteX13" fmla="*/ 302565 w 1815353"/>
                <a:gd name="connsiteY13" fmla="*/ 0 h 3429000"/>
                <a:gd name="connsiteX0" fmla="*/ 142651 w 1816803"/>
                <a:gd name="connsiteY0" fmla="*/ 0 h 3429000"/>
                <a:gd name="connsiteX1" fmla="*/ 502730 w 1816803"/>
                <a:gd name="connsiteY1" fmla="*/ 0 h 3429000"/>
                <a:gd name="connsiteX2" fmla="*/ 506006 w 1816803"/>
                <a:gd name="connsiteY2" fmla="*/ 32501 h 3429000"/>
                <a:gd name="connsiteX3" fmla="*/ 909126 w 1816803"/>
                <a:gd name="connsiteY3" fmla="*/ 361053 h 3429000"/>
                <a:gd name="connsiteX4" fmla="*/ 1312246 w 1816803"/>
                <a:gd name="connsiteY4" fmla="*/ 32501 h 3429000"/>
                <a:gd name="connsiteX5" fmla="*/ 1315522 w 1816803"/>
                <a:gd name="connsiteY5" fmla="*/ 0 h 3429000"/>
                <a:gd name="connsiteX6" fmla="*/ 1514238 w 1816803"/>
                <a:gd name="connsiteY6" fmla="*/ 0 h 3429000"/>
                <a:gd name="connsiteX7" fmla="*/ 1816803 w 1816803"/>
                <a:gd name="connsiteY7" fmla="*/ 302565 h 3429000"/>
                <a:gd name="connsiteX8" fmla="*/ 1816803 w 1816803"/>
                <a:gd name="connsiteY8" fmla="*/ 3126435 h 3429000"/>
                <a:gd name="connsiteX9" fmla="*/ 1514238 w 1816803"/>
                <a:gd name="connsiteY9" fmla="*/ 3429000 h 3429000"/>
                <a:gd name="connsiteX10" fmla="*/ 304015 w 1816803"/>
                <a:gd name="connsiteY10" fmla="*/ 3429000 h 3429000"/>
                <a:gd name="connsiteX11" fmla="*/ 1450 w 1816803"/>
                <a:gd name="connsiteY11" fmla="*/ 3126435 h 3429000"/>
                <a:gd name="connsiteX12" fmla="*/ 1450 w 1816803"/>
                <a:gd name="connsiteY12" fmla="*/ 302565 h 3429000"/>
                <a:gd name="connsiteX13" fmla="*/ 142651 w 1816803"/>
                <a:gd name="connsiteY13" fmla="*/ 0 h 3429000"/>
                <a:gd name="connsiteX0" fmla="*/ 142651 w 1820836"/>
                <a:gd name="connsiteY0" fmla="*/ 26894 h 3455894"/>
                <a:gd name="connsiteX1" fmla="*/ 502730 w 1820836"/>
                <a:gd name="connsiteY1" fmla="*/ 26894 h 3455894"/>
                <a:gd name="connsiteX2" fmla="*/ 506006 w 1820836"/>
                <a:gd name="connsiteY2" fmla="*/ 59395 h 3455894"/>
                <a:gd name="connsiteX3" fmla="*/ 909126 w 1820836"/>
                <a:gd name="connsiteY3" fmla="*/ 387947 h 3455894"/>
                <a:gd name="connsiteX4" fmla="*/ 1312246 w 1820836"/>
                <a:gd name="connsiteY4" fmla="*/ 59395 h 3455894"/>
                <a:gd name="connsiteX5" fmla="*/ 1315522 w 1820836"/>
                <a:gd name="connsiteY5" fmla="*/ 26894 h 3455894"/>
                <a:gd name="connsiteX6" fmla="*/ 1689049 w 1820836"/>
                <a:gd name="connsiteY6" fmla="*/ 0 h 3455894"/>
                <a:gd name="connsiteX7" fmla="*/ 1816803 w 1820836"/>
                <a:gd name="connsiteY7" fmla="*/ 329459 h 3455894"/>
                <a:gd name="connsiteX8" fmla="*/ 1816803 w 1820836"/>
                <a:gd name="connsiteY8" fmla="*/ 3153329 h 3455894"/>
                <a:gd name="connsiteX9" fmla="*/ 1514238 w 1820836"/>
                <a:gd name="connsiteY9" fmla="*/ 3455894 h 3455894"/>
                <a:gd name="connsiteX10" fmla="*/ 304015 w 1820836"/>
                <a:gd name="connsiteY10" fmla="*/ 3455894 h 3455894"/>
                <a:gd name="connsiteX11" fmla="*/ 1450 w 1820836"/>
                <a:gd name="connsiteY11" fmla="*/ 3153329 h 3455894"/>
                <a:gd name="connsiteX12" fmla="*/ 1450 w 1820836"/>
                <a:gd name="connsiteY12" fmla="*/ 329459 h 3455894"/>
                <a:gd name="connsiteX13" fmla="*/ 142651 w 1820836"/>
                <a:gd name="connsiteY13" fmla="*/ 26894 h 345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20836" h="3455894">
                  <a:moveTo>
                    <a:pt x="142651" y="26894"/>
                  </a:moveTo>
                  <a:lnTo>
                    <a:pt x="502730" y="26894"/>
                  </a:lnTo>
                  <a:lnTo>
                    <a:pt x="506006" y="59395"/>
                  </a:lnTo>
                  <a:cubicBezTo>
                    <a:pt x="544375" y="246899"/>
                    <a:pt x="710279" y="387947"/>
                    <a:pt x="909126" y="387947"/>
                  </a:cubicBezTo>
                  <a:cubicBezTo>
                    <a:pt x="1107973" y="387947"/>
                    <a:pt x="1273877" y="246899"/>
                    <a:pt x="1312246" y="59395"/>
                  </a:cubicBezTo>
                  <a:lnTo>
                    <a:pt x="1315522" y="26894"/>
                  </a:lnTo>
                  <a:lnTo>
                    <a:pt x="1689049" y="0"/>
                  </a:lnTo>
                  <a:cubicBezTo>
                    <a:pt x="1856151" y="0"/>
                    <a:pt x="1816803" y="162357"/>
                    <a:pt x="1816803" y="329459"/>
                  </a:cubicBezTo>
                  <a:lnTo>
                    <a:pt x="1816803" y="3153329"/>
                  </a:lnTo>
                  <a:cubicBezTo>
                    <a:pt x="1816803" y="3320431"/>
                    <a:pt x="1681340" y="3455894"/>
                    <a:pt x="1514238" y="3455894"/>
                  </a:cubicBezTo>
                  <a:lnTo>
                    <a:pt x="304015" y="3455894"/>
                  </a:lnTo>
                  <a:cubicBezTo>
                    <a:pt x="136913" y="3455894"/>
                    <a:pt x="1450" y="3320431"/>
                    <a:pt x="1450" y="3153329"/>
                  </a:cubicBezTo>
                  <a:lnTo>
                    <a:pt x="1450" y="329459"/>
                  </a:lnTo>
                  <a:cubicBezTo>
                    <a:pt x="1450" y="162357"/>
                    <a:pt x="-24451" y="26894"/>
                    <a:pt x="142651" y="2689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solidFill>
                    <a:schemeClr val="tx1"/>
                  </a:solidFill>
                  <a:latin typeface="Tw Cen MT" panose="020B0602020104020603" pitchFamily="34" charset="0"/>
                </a:rPr>
                <a:t>Interbank </a:t>
              </a:r>
              <a:r>
                <a:rPr lang="en-US" sz="1700" dirty="0">
                  <a:solidFill>
                    <a:schemeClr val="tx1"/>
                  </a:solidFill>
                  <a:latin typeface="Tw Cen MT" panose="020B0602020104020603" pitchFamily="34" charset="0"/>
                </a:rPr>
                <a:t>market is the most important risk distribution channel for banks and other financial </a:t>
              </a:r>
              <a:r>
                <a:rPr lang="en-US" sz="1700" dirty="0" smtClean="0">
                  <a:solidFill>
                    <a:schemeClr val="tx1"/>
                  </a:solidFill>
                  <a:latin typeface="Tw Cen MT" panose="020B0602020104020603" pitchFamily="34" charset="0"/>
                </a:rPr>
                <a:t>institutions.</a:t>
              </a:r>
              <a:endParaRPr lang="en-US" sz="1700" dirty="0">
                <a:solidFill>
                  <a:schemeClr val="tx1"/>
                </a:solidFill>
                <a:latin typeface="Tw Cen MT" panose="020B0602020104020603" pitchFamily="34" charset="0"/>
              </a:endParaRPr>
            </a:p>
          </p:txBody>
        </p:sp>
      </p:grpSp>
      <p:grpSp>
        <p:nvGrpSpPr>
          <p:cNvPr id="19" name="Group 18"/>
          <p:cNvGrpSpPr/>
          <p:nvPr/>
        </p:nvGrpSpPr>
        <p:grpSpPr>
          <a:xfrm>
            <a:off x="2133926" y="3045757"/>
            <a:ext cx="1820836" cy="3470687"/>
            <a:chOff x="670904" y="2507875"/>
            <a:chExt cx="1820836" cy="3470687"/>
          </a:xfrm>
        </p:grpSpPr>
        <p:sp>
          <p:nvSpPr>
            <p:cNvPr id="20" name="Rounded Rectangle 19"/>
            <p:cNvSpPr/>
            <p:nvPr/>
          </p:nvSpPr>
          <p:spPr>
            <a:xfrm>
              <a:off x="672352" y="2507875"/>
              <a:ext cx="1815353" cy="967181"/>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latin typeface="Tw Cen MT" panose="020B0602020104020603" pitchFamily="34" charset="0"/>
                </a:rPr>
                <a:t>Schoenmaker</a:t>
              </a:r>
              <a:r>
                <a:rPr lang="en-US" sz="1600" b="1" dirty="0" smtClean="0">
                  <a:latin typeface="Tw Cen MT" panose="020B0602020104020603" pitchFamily="34" charset="0"/>
                </a:rPr>
                <a:t> (1996</a:t>
              </a:r>
              <a:r>
                <a:rPr lang="en-US" sz="1600" b="1" dirty="0">
                  <a:latin typeface="Tw Cen MT" panose="020B0602020104020603" pitchFamily="34" charset="0"/>
                </a:rPr>
                <a:t>)</a:t>
              </a:r>
            </a:p>
          </p:txBody>
        </p:sp>
        <p:sp>
          <p:nvSpPr>
            <p:cNvPr id="21" name="Freeform 20"/>
            <p:cNvSpPr/>
            <p:nvPr/>
          </p:nvSpPr>
          <p:spPr>
            <a:xfrm>
              <a:off x="1173633" y="3079377"/>
              <a:ext cx="812792" cy="361053"/>
            </a:xfrm>
            <a:custGeom>
              <a:avLst/>
              <a:gdLst>
                <a:gd name="connsiteX0" fmla="*/ 0 w 812792"/>
                <a:gd name="connsiteY0" fmla="*/ 0 h 361053"/>
                <a:gd name="connsiteX1" fmla="*/ 812792 w 812792"/>
                <a:gd name="connsiteY1" fmla="*/ 0 h 361053"/>
                <a:gd name="connsiteX2" fmla="*/ 809516 w 812792"/>
                <a:gd name="connsiteY2" fmla="*/ 32501 h 361053"/>
                <a:gd name="connsiteX3" fmla="*/ 406396 w 812792"/>
                <a:gd name="connsiteY3" fmla="*/ 361053 h 361053"/>
                <a:gd name="connsiteX4" fmla="*/ 3276 w 812792"/>
                <a:gd name="connsiteY4" fmla="*/ 32501 h 361053"/>
                <a:gd name="connsiteX5" fmla="*/ 0 w 812792"/>
                <a:gd name="connsiteY5" fmla="*/ 0 h 3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792" h="361053">
                  <a:moveTo>
                    <a:pt x="0" y="0"/>
                  </a:moveTo>
                  <a:lnTo>
                    <a:pt x="812792" y="0"/>
                  </a:lnTo>
                  <a:lnTo>
                    <a:pt x="809516" y="32501"/>
                  </a:lnTo>
                  <a:cubicBezTo>
                    <a:pt x="771147" y="220005"/>
                    <a:pt x="605243" y="361053"/>
                    <a:pt x="406396" y="361053"/>
                  </a:cubicBezTo>
                  <a:cubicBezTo>
                    <a:pt x="207549" y="361053"/>
                    <a:pt x="41645" y="220005"/>
                    <a:pt x="3276" y="32501"/>
                  </a:cubicBez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670904" y="3052482"/>
              <a:ext cx="1820836" cy="2926080"/>
            </a:xfrm>
            <a:custGeom>
              <a:avLst/>
              <a:gdLst>
                <a:gd name="connsiteX0" fmla="*/ 302565 w 1815353"/>
                <a:gd name="connsiteY0" fmla="*/ 0 h 3429000"/>
                <a:gd name="connsiteX1" fmla="*/ 501280 w 1815353"/>
                <a:gd name="connsiteY1" fmla="*/ 0 h 3429000"/>
                <a:gd name="connsiteX2" fmla="*/ 504556 w 1815353"/>
                <a:gd name="connsiteY2" fmla="*/ 32501 h 3429000"/>
                <a:gd name="connsiteX3" fmla="*/ 907676 w 1815353"/>
                <a:gd name="connsiteY3" fmla="*/ 361053 h 3429000"/>
                <a:gd name="connsiteX4" fmla="*/ 1310796 w 1815353"/>
                <a:gd name="connsiteY4" fmla="*/ 32501 h 3429000"/>
                <a:gd name="connsiteX5" fmla="*/ 1314072 w 1815353"/>
                <a:gd name="connsiteY5" fmla="*/ 0 h 3429000"/>
                <a:gd name="connsiteX6" fmla="*/ 1512788 w 1815353"/>
                <a:gd name="connsiteY6" fmla="*/ 0 h 3429000"/>
                <a:gd name="connsiteX7" fmla="*/ 1815353 w 1815353"/>
                <a:gd name="connsiteY7" fmla="*/ 302565 h 3429000"/>
                <a:gd name="connsiteX8" fmla="*/ 1815353 w 1815353"/>
                <a:gd name="connsiteY8" fmla="*/ 3126435 h 3429000"/>
                <a:gd name="connsiteX9" fmla="*/ 1512788 w 1815353"/>
                <a:gd name="connsiteY9" fmla="*/ 3429000 h 3429000"/>
                <a:gd name="connsiteX10" fmla="*/ 302565 w 1815353"/>
                <a:gd name="connsiteY10" fmla="*/ 3429000 h 3429000"/>
                <a:gd name="connsiteX11" fmla="*/ 0 w 1815353"/>
                <a:gd name="connsiteY11" fmla="*/ 3126435 h 3429000"/>
                <a:gd name="connsiteX12" fmla="*/ 0 w 1815353"/>
                <a:gd name="connsiteY12" fmla="*/ 302565 h 3429000"/>
                <a:gd name="connsiteX13" fmla="*/ 302565 w 1815353"/>
                <a:gd name="connsiteY13" fmla="*/ 0 h 3429000"/>
                <a:gd name="connsiteX0" fmla="*/ 142651 w 1816803"/>
                <a:gd name="connsiteY0" fmla="*/ 0 h 3429000"/>
                <a:gd name="connsiteX1" fmla="*/ 502730 w 1816803"/>
                <a:gd name="connsiteY1" fmla="*/ 0 h 3429000"/>
                <a:gd name="connsiteX2" fmla="*/ 506006 w 1816803"/>
                <a:gd name="connsiteY2" fmla="*/ 32501 h 3429000"/>
                <a:gd name="connsiteX3" fmla="*/ 909126 w 1816803"/>
                <a:gd name="connsiteY3" fmla="*/ 361053 h 3429000"/>
                <a:gd name="connsiteX4" fmla="*/ 1312246 w 1816803"/>
                <a:gd name="connsiteY4" fmla="*/ 32501 h 3429000"/>
                <a:gd name="connsiteX5" fmla="*/ 1315522 w 1816803"/>
                <a:gd name="connsiteY5" fmla="*/ 0 h 3429000"/>
                <a:gd name="connsiteX6" fmla="*/ 1514238 w 1816803"/>
                <a:gd name="connsiteY6" fmla="*/ 0 h 3429000"/>
                <a:gd name="connsiteX7" fmla="*/ 1816803 w 1816803"/>
                <a:gd name="connsiteY7" fmla="*/ 302565 h 3429000"/>
                <a:gd name="connsiteX8" fmla="*/ 1816803 w 1816803"/>
                <a:gd name="connsiteY8" fmla="*/ 3126435 h 3429000"/>
                <a:gd name="connsiteX9" fmla="*/ 1514238 w 1816803"/>
                <a:gd name="connsiteY9" fmla="*/ 3429000 h 3429000"/>
                <a:gd name="connsiteX10" fmla="*/ 304015 w 1816803"/>
                <a:gd name="connsiteY10" fmla="*/ 3429000 h 3429000"/>
                <a:gd name="connsiteX11" fmla="*/ 1450 w 1816803"/>
                <a:gd name="connsiteY11" fmla="*/ 3126435 h 3429000"/>
                <a:gd name="connsiteX12" fmla="*/ 1450 w 1816803"/>
                <a:gd name="connsiteY12" fmla="*/ 302565 h 3429000"/>
                <a:gd name="connsiteX13" fmla="*/ 142651 w 1816803"/>
                <a:gd name="connsiteY13" fmla="*/ 0 h 3429000"/>
                <a:gd name="connsiteX0" fmla="*/ 142651 w 1820836"/>
                <a:gd name="connsiteY0" fmla="*/ 26894 h 3455894"/>
                <a:gd name="connsiteX1" fmla="*/ 502730 w 1820836"/>
                <a:gd name="connsiteY1" fmla="*/ 26894 h 3455894"/>
                <a:gd name="connsiteX2" fmla="*/ 506006 w 1820836"/>
                <a:gd name="connsiteY2" fmla="*/ 59395 h 3455894"/>
                <a:gd name="connsiteX3" fmla="*/ 909126 w 1820836"/>
                <a:gd name="connsiteY3" fmla="*/ 387947 h 3455894"/>
                <a:gd name="connsiteX4" fmla="*/ 1312246 w 1820836"/>
                <a:gd name="connsiteY4" fmla="*/ 59395 h 3455894"/>
                <a:gd name="connsiteX5" fmla="*/ 1315522 w 1820836"/>
                <a:gd name="connsiteY5" fmla="*/ 26894 h 3455894"/>
                <a:gd name="connsiteX6" fmla="*/ 1689049 w 1820836"/>
                <a:gd name="connsiteY6" fmla="*/ 0 h 3455894"/>
                <a:gd name="connsiteX7" fmla="*/ 1816803 w 1820836"/>
                <a:gd name="connsiteY7" fmla="*/ 329459 h 3455894"/>
                <a:gd name="connsiteX8" fmla="*/ 1816803 w 1820836"/>
                <a:gd name="connsiteY8" fmla="*/ 3153329 h 3455894"/>
                <a:gd name="connsiteX9" fmla="*/ 1514238 w 1820836"/>
                <a:gd name="connsiteY9" fmla="*/ 3455894 h 3455894"/>
                <a:gd name="connsiteX10" fmla="*/ 304015 w 1820836"/>
                <a:gd name="connsiteY10" fmla="*/ 3455894 h 3455894"/>
                <a:gd name="connsiteX11" fmla="*/ 1450 w 1820836"/>
                <a:gd name="connsiteY11" fmla="*/ 3153329 h 3455894"/>
                <a:gd name="connsiteX12" fmla="*/ 1450 w 1820836"/>
                <a:gd name="connsiteY12" fmla="*/ 329459 h 3455894"/>
                <a:gd name="connsiteX13" fmla="*/ 142651 w 1820836"/>
                <a:gd name="connsiteY13" fmla="*/ 26894 h 345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20836" h="3455894">
                  <a:moveTo>
                    <a:pt x="142651" y="26894"/>
                  </a:moveTo>
                  <a:lnTo>
                    <a:pt x="502730" y="26894"/>
                  </a:lnTo>
                  <a:lnTo>
                    <a:pt x="506006" y="59395"/>
                  </a:lnTo>
                  <a:cubicBezTo>
                    <a:pt x="544375" y="246899"/>
                    <a:pt x="710279" y="387947"/>
                    <a:pt x="909126" y="387947"/>
                  </a:cubicBezTo>
                  <a:cubicBezTo>
                    <a:pt x="1107973" y="387947"/>
                    <a:pt x="1273877" y="246899"/>
                    <a:pt x="1312246" y="59395"/>
                  </a:cubicBezTo>
                  <a:lnTo>
                    <a:pt x="1315522" y="26894"/>
                  </a:lnTo>
                  <a:lnTo>
                    <a:pt x="1689049" y="0"/>
                  </a:lnTo>
                  <a:cubicBezTo>
                    <a:pt x="1856151" y="0"/>
                    <a:pt x="1816803" y="162357"/>
                    <a:pt x="1816803" y="329459"/>
                  </a:cubicBezTo>
                  <a:lnTo>
                    <a:pt x="1816803" y="3153329"/>
                  </a:lnTo>
                  <a:cubicBezTo>
                    <a:pt x="1816803" y="3320431"/>
                    <a:pt x="1681340" y="3455894"/>
                    <a:pt x="1514238" y="3455894"/>
                  </a:cubicBezTo>
                  <a:lnTo>
                    <a:pt x="304015" y="3455894"/>
                  </a:lnTo>
                  <a:cubicBezTo>
                    <a:pt x="136913" y="3455894"/>
                    <a:pt x="1450" y="3320431"/>
                    <a:pt x="1450" y="3153329"/>
                  </a:cubicBezTo>
                  <a:lnTo>
                    <a:pt x="1450" y="329459"/>
                  </a:lnTo>
                  <a:cubicBezTo>
                    <a:pt x="1450" y="162357"/>
                    <a:pt x="-24451" y="26894"/>
                    <a:pt x="142651" y="2689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w Cen MT" panose="020B0602020104020603" pitchFamily="34" charset="0"/>
                </a:rPr>
                <a:t>Distribution </a:t>
              </a:r>
              <a:r>
                <a:rPr lang="en-US" dirty="0">
                  <a:solidFill>
                    <a:schemeClr val="tx1"/>
                  </a:solidFill>
                  <a:latin typeface="Tw Cen MT" panose="020B0602020104020603" pitchFamily="34" charset="0"/>
                </a:rPr>
                <a:t>channel can also occur in the context of liquidity and refinancing</a:t>
              </a:r>
            </a:p>
          </p:txBody>
        </p:sp>
      </p:grpSp>
      <p:grpSp>
        <p:nvGrpSpPr>
          <p:cNvPr id="23" name="Group 22"/>
          <p:cNvGrpSpPr/>
          <p:nvPr/>
        </p:nvGrpSpPr>
        <p:grpSpPr>
          <a:xfrm>
            <a:off x="4145889" y="3045757"/>
            <a:ext cx="1820836" cy="3470687"/>
            <a:chOff x="670904" y="2507875"/>
            <a:chExt cx="1820836" cy="3470687"/>
          </a:xfrm>
        </p:grpSpPr>
        <p:sp>
          <p:nvSpPr>
            <p:cNvPr id="24" name="Rounded Rectangle 23"/>
            <p:cNvSpPr/>
            <p:nvPr/>
          </p:nvSpPr>
          <p:spPr>
            <a:xfrm>
              <a:off x="672352" y="2507875"/>
              <a:ext cx="1815353" cy="96718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bg1">
                      <a:lumMod val="95000"/>
                    </a:schemeClr>
                  </a:solidFill>
                  <a:latin typeface="Tw Cen MT" panose="020B0602020104020603" pitchFamily="34" charset="0"/>
                </a:rPr>
                <a:t>Philippas</a:t>
              </a:r>
              <a:r>
                <a:rPr lang="en-US" sz="1600" b="1" dirty="0">
                  <a:solidFill>
                    <a:schemeClr val="bg1">
                      <a:lumMod val="95000"/>
                    </a:schemeClr>
                  </a:solidFill>
                  <a:latin typeface="Tw Cen MT" panose="020B0602020104020603" pitchFamily="34" charset="0"/>
                </a:rPr>
                <a:t>, et al. (2015)</a:t>
              </a:r>
            </a:p>
          </p:txBody>
        </p:sp>
        <p:sp>
          <p:nvSpPr>
            <p:cNvPr id="25" name="Freeform 24"/>
            <p:cNvSpPr/>
            <p:nvPr/>
          </p:nvSpPr>
          <p:spPr>
            <a:xfrm>
              <a:off x="1173633" y="3079377"/>
              <a:ext cx="812792" cy="361053"/>
            </a:xfrm>
            <a:custGeom>
              <a:avLst/>
              <a:gdLst>
                <a:gd name="connsiteX0" fmla="*/ 0 w 812792"/>
                <a:gd name="connsiteY0" fmla="*/ 0 h 361053"/>
                <a:gd name="connsiteX1" fmla="*/ 812792 w 812792"/>
                <a:gd name="connsiteY1" fmla="*/ 0 h 361053"/>
                <a:gd name="connsiteX2" fmla="*/ 809516 w 812792"/>
                <a:gd name="connsiteY2" fmla="*/ 32501 h 361053"/>
                <a:gd name="connsiteX3" fmla="*/ 406396 w 812792"/>
                <a:gd name="connsiteY3" fmla="*/ 361053 h 361053"/>
                <a:gd name="connsiteX4" fmla="*/ 3276 w 812792"/>
                <a:gd name="connsiteY4" fmla="*/ 32501 h 361053"/>
                <a:gd name="connsiteX5" fmla="*/ 0 w 812792"/>
                <a:gd name="connsiteY5" fmla="*/ 0 h 3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792" h="361053">
                  <a:moveTo>
                    <a:pt x="0" y="0"/>
                  </a:moveTo>
                  <a:lnTo>
                    <a:pt x="812792" y="0"/>
                  </a:lnTo>
                  <a:lnTo>
                    <a:pt x="809516" y="32501"/>
                  </a:lnTo>
                  <a:cubicBezTo>
                    <a:pt x="771147" y="220005"/>
                    <a:pt x="605243" y="361053"/>
                    <a:pt x="406396" y="361053"/>
                  </a:cubicBezTo>
                  <a:cubicBezTo>
                    <a:pt x="207549" y="361053"/>
                    <a:pt x="41645" y="220005"/>
                    <a:pt x="3276" y="32501"/>
                  </a:cubicBez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670904" y="3052482"/>
              <a:ext cx="1820836" cy="2926080"/>
            </a:xfrm>
            <a:custGeom>
              <a:avLst/>
              <a:gdLst>
                <a:gd name="connsiteX0" fmla="*/ 302565 w 1815353"/>
                <a:gd name="connsiteY0" fmla="*/ 0 h 3429000"/>
                <a:gd name="connsiteX1" fmla="*/ 501280 w 1815353"/>
                <a:gd name="connsiteY1" fmla="*/ 0 h 3429000"/>
                <a:gd name="connsiteX2" fmla="*/ 504556 w 1815353"/>
                <a:gd name="connsiteY2" fmla="*/ 32501 h 3429000"/>
                <a:gd name="connsiteX3" fmla="*/ 907676 w 1815353"/>
                <a:gd name="connsiteY3" fmla="*/ 361053 h 3429000"/>
                <a:gd name="connsiteX4" fmla="*/ 1310796 w 1815353"/>
                <a:gd name="connsiteY4" fmla="*/ 32501 h 3429000"/>
                <a:gd name="connsiteX5" fmla="*/ 1314072 w 1815353"/>
                <a:gd name="connsiteY5" fmla="*/ 0 h 3429000"/>
                <a:gd name="connsiteX6" fmla="*/ 1512788 w 1815353"/>
                <a:gd name="connsiteY6" fmla="*/ 0 h 3429000"/>
                <a:gd name="connsiteX7" fmla="*/ 1815353 w 1815353"/>
                <a:gd name="connsiteY7" fmla="*/ 302565 h 3429000"/>
                <a:gd name="connsiteX8" fmla="*/ 1815353 w 1815353"/>
                <a:gd name="connsiteY8" fmla="*/ 3126435 h 3429000"/>
                <a:gd name="connsiteX9" fmla="*/ 1512788 w 1815353"/>
                <a:gd name="connsiteY9" fmla="*/ 3429000 h 3429000"/>
                <a:gd name="connsiteX10" fmla="*/ 302565 w 1815353"/>
                <a:gd name="connsiteY10" fmla="*/ 3429000 h 3429000"/>
                <a:gd name="connsiteX11" fmla="*/ 0 w 1815353"/>
                <a:gd name="connsiteY11" fmla="*/ 3126435 h 3429000"/>
                <a:gd name="connsiteX12" fmla="*/ 0 w 1815353"/>
                <a:gd name="connsiteY12" fmla="*/ 302565 h 3429000"/>
                <a:gd name="connsiteX13" fmla="*/ 302565 w 1815353"/>
                <a:gd name="connsiteY13" fmla="*/ 0 h 3429000"/>
                <a:gd name="connsiteX0" fmla="*/ 142651 w 1816803"/>
                <a:gd name="connsiteY0" fmla="*/ 0 h 3429000"/>
                <a:gd name="connsiteX1" fmla="*/ 502730 w 1816803"/>
                <a:gd name="connsiteY1" fmla="*/ 0 h 3429000"/>
                <a:gd name="connsiteX2" fmla="*/ 506006 w 1816803"/>
                <a:gd name="connsiteY2" fmla="*/ 32501 h 3429000"/>
                <a:gd name="connsiteX3" fmla="*/ 909126 w 1816803"/>
                <a:gd name="connsiteY3" fmla="*/ 361053 h 3429000"/>
                <a:gd name="connsiteX4" fmla="*/ 1312246 w 1816803"/>
                <a:gd name="connsiteY4" fmla="*/ 32501 h 3429000"/>
                <a:gd name="connsiteX5" fmla="*/ 1315522 w 1816803"/>
                <a:gd name="connsiteY5" fmla="*/ 0 h 3429000"/>
                <a:gd name="connsiteX6" fmla="*/ 1514238 w 1816803"/>
                <a:gd name="connsiteY6" fmla="*/ 0 h 3429000"/>
                <a:gd name="connsiteX7" fmla="*/ 1816803 w 1816803"/>
                <a:gd name="connsiteY7" fmla="*/ 302565 h 3429000"/>
                <a:gd name="connsiteX8" fmla="*/ 1816803 w 1816803"/>
                <a:gd name="connsiteY8" fmla="*/ 3126435 h 3429000"/>
                <a:gd name="connsiteX9" fmla="*/ 1514238 w 1816803"/>
                <a:gd name="connsiteY9" fmla="*/ 3429000 h 3429000"/>
                <a:gd name="connsiteX10" fmla="*/ 304015 w 1816803"/>
                <a:gd name="connsiteY10" fmla="*/ 3429000 h 3429000"/>
                <a:gd name="connsiteX11" fmla="*/ 1450 w 1816803"/>
                <a:gd name="connsiteY11" fmla="*/ 3126435 h 3429000"/>
                <a:gd name="connsiteX12" fmla="*/ 1450 w 1816803"/>
                <a:gd name="connsiteY12" fmla="*/ 302565 h 3429000"/>
                <a:gd name="connsiteX13" fmla="*/ 142651 w 1816803"/>
                <a:gd name="connsiteY13" fmla="*/ 0 h 3429000"/>
                <a:gd name="connsiteX0" fmla="*/ 142651 w 1820836"/>
                <a:gd name="connsiteY0" fmla="*/ 26894 h 3455894"/>
                <a:gd name="connsiteX1" fmla="*/ 502730 w 1820836"/>
                <a:gd name="connsiteY1" fmla="*/ 26894 h 3455894"/>
                <a:gd name="connsiteX2" fmla="*/ 506006 w 1820836"/>
                <a:gd name="connsiteY2" fmla="*/ 59395 h 3455894"/>
                <a:gd name="connsiteX3" fmla="*/ 909126 w 1820836"/>
                <a:gd name="connsiteY3" fmla="*/ 387947 h 3455894"/>
                <a:gd name="connsiteX4" fmla="*/ 1312246 w 1820836"/>
                <a:gd name="connsiteY4" fmla="*/ 59395 h 3455894"/>
                <a:gd name="connsiteX5" fmla="*/ 1315522 w 1820836"/>
                <a:gd name="connsiteY5" fmla="*/ 26894 h 3455894"/>
                <a:gd name="connsiteX6" fmla="*/ 1689049 w 1820836"/>
                <a:gd name="connsiteY6" fmla="*/ 0 h 3455894"/>
                <a:gd name="connsiteX7" fmla="*/ 1816803 w 1820836"/>
                <a:gd name="connsiteY7" fmla="*/ 329459 h 3455894"/>
                <a:gd name="connsiteX8" fmla="*/ 1816803 w 1820836"/>
                <a:gd name="connsiteY8" fmla="*/ 3153329 h 3455894"/>
                <a:gd name="connsiteX9" fmla="*/ 1514238 w 1820836"/>
                <a:gd name="connsiteY9" fmla="*/ 3455894 h 3455894"/>
                <a:gd name="connsiteX10" fmla="*/ 304015 w 1820836"/>
                <a:gd name="connsiteY10" fmla="*/ 3455894 h 3455894"/>
                <a:gd name="connsiteX11" fmla="*/ 1450 w 1820836"/>
                <a:gd name="connsiteY11" fmla="*/ 3153329 h 3455894"/>
                <a:gd name="connsiteX12" fmla="*/ 1450 w 1820836"/>
                <a:gd name="connsiteY12" fmla="*/ 329459 h 3455894"/>
                <a:gd name="connsiteX13" fmla="*/ 142651 w 1820836"/>
                <a:gd name="connsiteY13" fmla="*/ 26894 h 345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20836" h="3455894">
                  <a:moveTo>
                    <a:pt x="142651" y="26894"/>
                  </a:moveTo>
                  <a:lnTo>
                    <a:pt x="502730" y="26894"/>
                  </a:lnTo>
                  <a:lnTo>
                    <a:pt x="506006" y="59395"/>
                  </a:lnTo>
                  <a:cubicBezTo>
                    <a:pt x="544375" y="246899"/>
                    <a:pt x="710279" y="387947"/>
                    <a:pt x="909126" y="387947"/>
                  </a:cubicBezTo>
                  <a:cubicBezTo>
                    <a:pt x="1107973" y="387947"/>
                    <a:pt x="1273877" y="246899"/>
                    <a:pt x="1312246" y="59395"/>
                  </a:cubicBezTo>
                  <a:lnTo>
                    <a:pt x="1315522" y="26894"/>
                  </a:lnTo>
                  <a:lnTo>
                    <a:pt x="1689049" y="0"/>
                  </a:lnTo>
                  <a:cubicBezTo>
                    <a:pt x="1856151" y="0"/>
                    <a:pt x="1816803" y="162357"/>
                    <a:pt x="1816803" y="329459"/>
                  </a:cubicBezTo>
                  <a:lnTo>
                    <a:pt x="1816803" y="3153329"/>
                  </a:lnTo>
                  <a:cubicBezTo>
                    <a:pt x="1816803" y="3320431"/>
                    <a:pt x="1681340" y="3455894"/>
                    <a:pt x="1514238" y="3455894"/>
                  </a:cubicBezTo>
                  <a:lnTo>
                    <a:pt x="304015" y="3455894"/>
                  </a:lnTo>
                  <a:cubicBezTo>
                    <a:pt x="136913" y="3455894"/>
                    <a:pt x="1450" y="3320431"/>
                    <a:pt x="1450" y="3153329"/>
                  </a:cubicBezTo>
                  <a:lnTo>
                    <a:pt x="1450" y="329459"/>
                  </a:lnTo>
                  <a:cubicBezTo>
                    <a:pt x="1450" y="162357"/>
                    <a:pt x="-24451" y="26894"/>
                    <a:pt x="142651" y="2689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Tw Cen MT" panose="020B0602020104020603" pitchFamily="34" charset="0"/>
                </a:rPr>
                <a:t>A</a:t>
              </a:r>
              <a:r>
                <a:rPr lang="en-US" sz="1600" dirty="0" smtClean="0">
                  <a:solidFill>
                    <a:schemeClr val="tx1"/>
                  </a:solidFill>
                  <a:latin typeface="Tw Cen MT" panose="020B0602020104020603" pitchFamily="34" charset="0"/>
                </a:rPr>
                <a:t>dapted </a:t>
              </a:r>
              <a:r>
                <a:rPr lang="en-US" sz="1600" dirty="0">
                  <a:solidFill>
                    <a:schemeClr val="tx1"/>
                  </a:solidFill>
                  <a:latin typeface="Tw Cen MT" panose="020B0602020104020603" pitchFamily="34" charset="0"/>
                </a:rPr>
                <a:t>the </a:t>
              </a:r>
              <a:r>
                <a:rPr lang="en-US" sz="1600" dirty="0" err="1">
                  <a:solidFill>
                    <a:schemeClr val="tx1"/>
                  </a:solidFill>
                  <a:latin typeface="Tw Cen MT" panose="020B0602020104020603" pitchFamily="34" charset="0"/>
                </a:rPr>
                <a:t>Barabási</a:t>
              </a:r>
              <a:r>
                <a:rPr lang="en-US" sz="1600" dirty="0">
                  <a:solidFill>
                    <a:schemeClr val="tx1"/>
                  </a:solidFill>
                  <a:latin typeface="Tw Cen MT" panose="020B0602020104020603" pitchFamily="34" charset="0"/>
                </a:rPr>
                <a:t> –Albert model (BA model</a:t>
              </a:r>
              <a:r>
                <a:rPr lang="en-US" sz="1600" dirty="0" smtClean="0">
                  <a:solidFill>
                    <a:schemeClr val="tx1"/>
                  </a:solidFill>
                  <a:latin typeface="Tw Cen MT" panose="020B0602020104020603" pitchFamily="34" charset="0"/>
                </a:rPr>
                <a:t>). </a:t>
              </a:r>
              <a:r>
                <a:rPr lang="en-US" sz="1600" dirty="0">
                  <a:solidFill>
                    <a:schemeClr val="tx1"/>
                  </a:solidFill>
                  <a:latin typeface="Tw Cen MT" panose="020B0602020104020603" pitchFamily="34" charset="0"/>
                </a:rPr>
                <a:t>The shocks in small banks caused huge losses in a whole so that there was a need for a crisis restraint policy. T</a:t>
              </a:r>
              <a:r>
                <a:rPr lang="en-US" sz="1600" dirty="0" smtClean="0">
                  <a:solidFill>
                    <a:schemeClr val="tx1"/>
                  </a:solidFill>
                  <a:latin typeface="Tw Cen MT" panose="020B0602020104020603" pitchFamily="34" charset="0"/>
                </a:rPr>
                <a:t> </a:t>
              </a:r>
              <a:endParaRPr lang="en-US" sz="1600" dirty="0">
                <a:solidFill>
                  <a:schemeClr val="tx1"/>
                </a:solidFill>
                <a:latin typeface="Tw Cen MT" panose="020B0602020104020603" pitchFamily="34" charset="0"/>
              </a:endParaRPr>
            </a:p>
          </p:txBody>
        </p:sp>
      </p:grpSp>
      <p:grpSp>
        <p:nvGrpSpPr>
          <p:cNvPr id="27" name="Group 26"/>
          <p:cNvGrpSpPr/>
          <p:nvPr/>
        </p:nvGrpSpPr>
        <p:grpSpPr>
          <a:xfrm>
            <a:off x="6190229" y="3025585"/>
            <a:ext cx="1820836" cy="3470687"/>
            <a:chOff x="670904" y="2507875"/>
            <a:chExt cx="1820836" cy="3470687"/>
          </a:xfrm>
        </p:grpSpPr>
        <p:sp>
          <p:nvSpPr>
            <p:cNvPr id="28" name="Rounded Rectangle 27"/>
            <p:cNvSpPr/>
            <p:nvPr/>
          </p:nvSpPr>
          <p:spPr>
            <a:xfrm>
              <a:off x="672352" y="2507875"/>
              <a:ext cx="1815353" cy="967181"/>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latin typeface="Tw Cen MT" panose="020B0602020104020603" pitchFamily="34" charset="0"/>
                </a:rPr>
                <a:t>Gai</a:t>
              </a:r>
              <a:r>
                <a:rPr lang="en-US" sz="1600" b="1" dirty="0">
                  <a:latin typeface="Tw Cen MT" panose="020B0602020104020603" pitchFamily="34" charset="0"/>
                </a:rPr>
                <a:t>, et al. </a:t>
              </a:r>
              <a:endParaRPr lang="en-US" sz="1600" b="1" dirty="0" smtClean="0">
                <a:latin typeface="Tw Cen MT" panose="020B0602020104020603" pitchFamily="34" charset="0"/>
              </a:endParaRPr>
            </a:p>
            <a:p>
              <a:pPr algn="ctr"/>
              <a:r>
                <a:rPr lang="en-US" sz="1600" b="1" dirty="0" smtClean="0">
                  <a:latin typeface="Tw Cen MT" panose="020B0602020104020603" pitchFamily="34" charset="0"/>
                </a:rPr>
                <a:t>(</a:t>
              </a:r>
              <a:r>
                <a:rPr lang="en-US" sz="1600" b="1" dirty="0">
                  <a:latin typeface="Tw Cen MT" panose="020B0602020104020603" pitchFamily="34" charset="0"/>
                </a:rPr>
                <a:t>2011) </a:t>
              </a:r>
            </a:p>
          </p:txBody>
        </p:sp>
        <p:sp>
          <p:nvSpPr>
            <p:cNvPr id="29" name="Freeform 28"/>
            <p:cNvSpPr/>
            <p:nvPr/>
          </p:nvSpPr>
          <p:spPr>
            <a:xfrm>
              <a:off x="1173633" y="3079377"/>
              <a:ext cx="812792" cy="361053"/>
            </a:xfrm>
            <a:custGeom>
              <a:avLst/>
              <a:gdLst>
                <a:gd name="connsiteX0" fmla="*/ 0 w 812792"/>
                <a:gd name="connsiteY0" fmla="*/ 0 h 361053"/>
                <a:gd name="connsiteX1" fmla="*/ 812792 w 812792"/>
                <a:gd name="connsiteY1" fmla="*/ 0 h 361053"/>
                <a:gd name="connsiteX2" fmla="*/ 809516 w 812792"/>
                <a:gd name="connsiteY2" fmla="*/ 32501 h 361053"/>
                <a:gd name="connsiteX3" fmla="*/ 406396 w 812792"/>
                <a:gd name="connsiteY3" fmla="*/ 361053 h 361053"/>
                <a:gd name="connsiteX4" fmla="*/ 3276 w 812792"/>
                <a:gd name="connsiteY4" fmla="*/ 32501 h 361053"/>
                <a:gd name="connsiteX5" fmla="*/ 0 w 812792"/>
                <a:gd name="connsiteY5" fmla="*/ 0 h 3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792" h="361053">
                  <a:moveTo>
                    <a:pt x="0" y="0"/>
                  </a:moveTo>
                  <a:lnTo>
                    <a:pt x="812792" y="0"/>
                  </a:lnTo>
                  <a:lnTo>
                    <a:pt x="809516" y="32501"/>
                  </a:lnTo>
                  <a:cubicBezTo>
                    <a:pt x="771147" y="220005"/>
                    <a:pt x="605243" y="361053"/>
                    <a:pt x="406396" y="361053"/>
                  </a:cubicBezTo>
                  <a:cubicBezTo>
                    <a:pt x="207549" y="361053"/>
                    <a:pt x="41645" y="220005"/>
                    <a:pt x="3276" y="32501"/>
                  </a:cubicBez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670904" y="3052482"/>
              <a:ext cx="1820836" cy="2926080"/>
            </a:xfrm>
            <a:custGeom>
              <a:avLst/>
              <a:gdLst>
                <a:gd name="connsiteX0" fmla="*/ 302565 w 1815353"/>
                <a:gd name="connsiteY0" fmla="*/ 0 h 3429000"/>
                <a:gd name="connsiteX1" fmla="*/ 501280 w 1815353"/>
                <a:gd name="connsiteY1" fmla="*/ 0 h 3429000"/>
                <a:gd name="connsiteX2" fmla="*/ 504556 w 1815353"/>
                <a:gd name="connsiteY2" fmla="*/ 32501 h 3429000"/>
                <a:gd name="connsiteX3" fmla="*/ 907676 w 1815353"/>
                <a:gd name="connsiteY3" fmla="*/ 361053 h 3429000"/>
                <a:gd name="connsiteX4" fmla="*/ 1310796 w 1815353"/>
                <a:gd name="connsiteY4" fmla="*/ 32501 h 3429000"/>
                <a:gd name="connsiteX5" fmla="*/ 1314072 w 1815353"/>
                <a:gd name="connsiteY5" fmla="*/ 0 h 3429000"/>
                <a:gd name="connsiteX6" fmla="*/ 1512788 w 1815353"/>
                <a:gd name="connsiteY6" fmla="*/ 0 h 3429000"/>
                <a:gd name="connsiteX7" fmla="*/ 1815353 w 1815353"/>
                <a:gd name="connsiteY7" fmla="*/ 302565 h 3429000"/>
                <a:gd name="connsiteX8" fmla="*/ 1815353 w 1815353"/>
                <a:gd name="connsiteY8" fmla="*/ 3126435 h 3429000"/>
                <a:gd name="connsiteX9" fmla="*/ 1512788 w 1815353"/>
                <a:gd name="connsiteY9" fmla="*/ 3429000 h 3429000"/>
                <a:gd name="connsiteX10" fmla="*/ 302565 w 1815353"/>
                <a:gd name="connsiteY10" fmla="*/ 3429000 h 3429000"/>
                <a:gd name="connsiteX11" fmla="*/ 0 w 1815353"/>
                <a:gd name="connsiteY11" fmla="*/ 3126435 h 3429000"/>
                <a:gd name="connsiteX12" fmla="*/ 0 w 1815353"/>
                <a:gd name="connsiteY12" fmla="*/ 302565 h 3429000"/>
                <a:gd name="connsiteX13" fmla="*/ 302565 w 1815353"/>
                <a:gd name="connsiteY13" fmla="*/ 0 h 3429000"/>
                <a:gd name="connsiteX0" fmla="*/ 142651 w 1816803"/>
                <a:gd name="connsiteY0" fmla="*/ 0 h 3429000"/>
                <a:gd name="connsiteX1" fmla="*/ 502730 w 1816803"/>
                <a:gd name="connsiteY1" fmla="*/ 0 h 3429000"/>
                <a:gd name="connsiteX2" fmla="*/ 506006 w 1816803"/>
                <a:gd name="connsiteY2" fmla="*/ 32501 h 3429000"/>
                <a:gd name="connsiteX3" fmla="*/ 909126 w 1816803"/>
                <a:gd name="connsiteY3" fmla="*/ 361053 h 3429000"/>
                <a:gd name="connsiteX4" fmla="*/ 1312246 w 1816803"/>
                <a:gd name="connsiteY4" fmla="*/ 32501 h 3429000"/>
                <a:gd name="connsiteX5" fmla="*/ 1315522 w 1816803"/>
                <a:gd name="connsiteY5" fmla="*/ 0 h 3429000"/>
                <a:gd name="connsiteX6" fmla="*/ 1514238 w 1816803"/>
                <a:gd name="connsiteY6" fmla="*/ 0 h 3429000"/>
                <a:gd name="connsiteX7" fmla="*/ 1816803 w 1816803"/>
                <a:gd name="connsiteY7" fmla="*/ 302565 h 3429000"/>
                <a:gd name="connsiteX8" fmla="*/ 1816803 w 1816803"/>
                <a:gd name="connsiteY8" fmla="*/ 3126435 h 3429000"/>
                <a:gd name="connsiteX9" fmla="*/ 1514238 w 1816803"/>
                <a:gd name="connsiteY9" fmla="*/ 3429000 h 3429000"/>
                <a:gd name="connsiteX10" fmla="*/ 304015 w 1816803"/>
                <a:gd name="connsiteY10" fmla="*/ 3429000 h 3429000"/>
                <a:gd name="connsiteX11" fmla="*/ 1450 w 1816803"/>
                <a:gd name="connsiteY11" fmla="*/ 3126435 h 3429000"/>
                <a:gd name="connsiteX12" fmla="*/ 1450 w 1816803"/>
                <a:gd name="connsiteY12" fmla="*/ 302565 h 3429000"/>
                <a:gd name="connsiteX13" fmla="*/ 142651 w 1816803"/>
                <a:gd name="connsiteY13" fmla="*/ 0 h 3429000"/>
                <a:gd name="connsiteX0" fmla="*/ 142651 w 1820836"/>
                <a:gd name="connsiteY0" fmla="*/ 26894 h 3455894"/>
                <a:gd name="connsiteX1" fmla="*/ 502730 w 1820836"/>
                <a:gd name="connsiteY1" fmla="*/ 26894 h 3455894"/>
                <a:gd name="connsiteX2" fmla="*/ 506006 w 1820836"/>
                <a:gd name="connsiteY2" fmla="*/ 59395 h 3455894"/>
                <a:gd name="connsiteX3" fmla="*/ 909126 w 1820836"/>
                <a:gd name="connsiteY3" fmla="*/ 387947 h 3455894"/>
                <a:gd name="connsiteX4" fmla="*/ 1312246 w 1820836"/>
                <a:gd name="connsiteY4" fmla="*/ 59395 h 3455894"/>
                <a:gd name="connsiteX5" fmla="*/ 1315522 w 1820836"/>
                <a:gd name="connsiteY5" fmla="*/ 26894 h 3455894"/>
                <a:gd name="connsiteX6" fmla="*/ 1689049 w 1820836"/>
                <a:gd name="connsiteY6" fmla="*/ 0 h 3455894"/>
                <a:gd name="connsiteX7" fmla="*/ 1816803 w 1820836"/>
                <a:gd name="connsiteY7" fmla="*/ 329459 h 3455894"/>
                <a:gd name="connsiteX8" fmla="*/ 1816803 w 1820836"/>
                <a:gd name="connsiteY8" fmla="*/ 3153329 h 3455894"/>
                <a:gd name="connsiteX9" fmla="*/ 1514238 w 1820836"/>
                <a:gd name="connsiteY9" fmla="*/ 3455894 h 3455894"/>
                <a:gd name="connsiteX10" fmla="*/ 304015 w 1820836"/>
                <a:gd name="connsiteY10" fmla="*/ 3455894 h 3455894"/>
                <a:gd name="connsiteX11" fmla="*/ 1450 w 1820836"/>
                <a:gd name="connsiteY11" fmla="*/ 3153329 h 3455894"/>
                <a:gd name="connsiteX12" fmla="*/ 1450 w 1820836"/>
                <a:gd name="connsiteY12" fmla="*/ 329459 h 3455894"/>
                <a:gd name="connsiteX13" fmla="*/ 142651 w 1820836"/>
                <a:gd name="connsiteY13" fmla="*/ 26894 h 345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20836" h="3455894">
                  <a:moveTo>
                    <a:pt x="142651" y="26894"/>
                  </a:moveTo>
                  <a:lnTo>
                    <a:pt x="502730" y="26894"/>
                  </a:lnTo>
                  <a:lnTo>
                    <a:pt x="506006" y="59395"/>
                  </a:lnTo>
                  <a:cubicBezTo>
                    <a:pt x="544375" y="246899"/>
                    <a:pt x="710279" y="387947"/>
                    <a:pt x="909126" y="387947"/>
                  </a:cubicBezTo>
                  <a:cubicBezTo>
                    <a:pt x="1107973" y="387947"/>
                    <a:pt x="1273877" y="246899"/>
                    <a:pt x="1312246" y="59395"/>
                  </a:cubicBezTo>
                  <a:lnTo>
                    <a:pt x="1315522" y="26894"/>
                  </a:lnTo>
                  <a:lnTo>
                    <a:pt x="1689049" y="0"/>
                  </a:lnTo>
                  <a:cubicBezTo>
                    <a:pt x="1856151" y="0"/>
                    <a:pt x="1816803" y="162357"/>
                    <a:pt x="1816803" y="329459"/>
                  </a:cubicBezTo>
                  <a:lnTo>
                    <a:pt x="1816803" y="3153329"/>
                  </a:lnTo>
                  <a:cubicBezTo>
                    <a:pt x="1816803" y="3320431"/>
                    <a:pt x="1681340" y="3455894"/>
                    <a:pt x="1514238" y="3455894"/>
                  </a:cubicBezTo>
                  <a:lnTo>
                    <a:pt x="304015" y="3455894"/>
                  </a:lnTo>
                  <a:cubicBezTo>
                    <a:pt x="136913" y="3455894"/>
                    <a:pt x="1450" y="3320431"/>
                    <a:pt x="1450" y="3153329"/>
                  </a:cubicBezTo>
                  <a:lnTo>
                    <a:pt x="1450" y="329459"/>
                  </a:lnTo>
                  <a:cubicBezTo>
                    <a:pt x="1450" y="162357"/>
                    <a:pt x="-24451" y="26894"/>
                    <a:pt x="142651" y="2689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latin typeface="Tw Cen MT" panose="020B0602020104020603" pitchFamily="34" charset="0"/>
              </a:endParaRPr>
            </a:p>
            <a:p>
              <a:pPr algn="ctr"/>
              <a:r>
                <a:rPr lang="en-US" sz="1600" dirty="0" smtClean="0">
                  <a:solidFill>
                    <a:schemeClr val="tx1"/>
                  </a:solidFill>
                  <a:latin typeface="Tw Cen MT" panose="020B0602020104020603" pitchFamily="34" charset="0"/>
                </a:rPr>
                <a:t>Concentration </a:t>
              </a:r>
              <a:r>
                <a:rPr lang="en-US" sz="1600" dirty="0">
                  <a:solidFill>
                    <a:schemeClr val="tx1"/>
                  </a:solidFill>
                  <a:latin typeface="Tw Cen MT" panose="020B0602020104020603" pitchFamily="34" charset="0"/>
                </a:rPr>
                <a:t>and complexity are the main causes of the fragility of the financial institutions until they are able to be the channel which spread shocks in the economic </a:t>
              </a:r>
              <a:r>
                <a:rPr lang="en-US" sz="1600" dirty="0" smtClean="0">
                  <a:solidFill>
                    <a:schemeClr val="tx1"/>
                  </a:solidFill>
                  <a:latin typeface="Tw Cen MT" panose="020B0602020104020603" pitchFamily="34" charset="0"/>
                </a:rPr>
                <a:t>cycle.</a:t>
              </a:r>
              <a:endParaRPr lang="en-US" sz="1600" dirty="0">
                <a:solidFill>
                  <a:schemeClr val="tx1"/>
                </a:solidFill>
                <a:latin typeface="Tw Cen MT" panose="020B0602020104020603" pitchFamily="34" charset="0"/>
              </a:endParaRPr>
            </a:p>
          </p:txBody>
        </p:sp>
      </p:grpSp>
      <p:grpSp>
        <p:nvGrpSpPr>
          <p:cNvPr id="31" name="Group 30"/>
          <p:cNvGrpSpPr/>
          <p:nvPr/>
        </p:nvGrpSpPr>
        <p:grpSpPr>
          <a:xfrm>
            <a:off x="8234569" y="3018860"/>
            <a:ext cx="1820836" cy="3470687"/>
            <a:chOff x="670904" y="2507875"/>
            <a:chExt cx="1820836" cy="3470687"/>
          </a:xfrm>
        </p:grpSpPr>
        <p:sp>
          <p:nvSpPr>
            <p:cNvPr id="32" name="Rounded Rectangle 31"/>
            <p:cNvSpPr/>
            <p:nvPr/>
          </p:nvSpPr>
          <p:spPr>
            <a:xfrm>
              <a:off x="672352" y="2507875"/>
              <a:ext cx="1815353" cy="967181"/>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latin typeface="Tw Cen MT" panose="020B0602020104020603" pitchFamily="34" charset="0"/>
                </a:rPr>
                <a:t>Aharony</a:t>
              </a:r>
              <a:r>
                <a:rPr lang="en-US" sz="1600" b="1" dirty="0">
                  <a:solidFill>
                    <a:schemeClr val="tx1"/>
                  </a:solidFill>
                  <a:latin typeface="Tw Cen MT" panose="020B0602020104020603" pitchFamily="34" charset="0"/>
                </a:rPr>
                <a:t> &amp; </a:t>
              </a:r>
              <a:r>
                <a:rPr lang="en-US" sz="1600" b="1" dirty="0" err="1">
                  <a:solidFill>
                    <a:schemeClr val="tx1"/>
                  </a:solidFill>
                  <a:latin typeface="Tw Cen MT" panose="020B0602020104020603" pitchFamily="34" charset="0"/>
                </a:rPr>
                <a:t>Swary</a:t>
              </a:r>
              <a:r>
                <a:rPr lang="en-US" sz="1600" b="1" dirty="0">
                  <a:solidFill>
                    <a:schemeClr val="tx1"/>
                  </a:solidFill>
                  <a:latin typeface="Tw Cen MT" panose="020B0602020104020603" pitchFamily="34" charset="0"/>
                </a:rPr>
                <a:t> (1983) </a:t>
              </a:r>
            </a:p>
          </p:txBody>
        </p:sp>
        <p:sp>
          <p:nvSpPr>
            <p:cNvPr id="33" name="Freeform 32"/>
            <p:cNvSpPr/>
            <p:nvPr/>
          </p:nvSpPr>
          <p:spPr>
            <a:xfrm>
              <a:off x="1173633" y="3079377"/>
              <a:ext cx="812792" cy="361053"/>
            </a:xfrm>
            <a:custGeom>
              <a:avLst/>
              <a:gdLst>
                <a:gd name="connsiteX0" fmla="*/ 0 w 812792"/>
                <a:gd name="connsiteY0" fmla="*/ 0 h 361053"/>
                <a:gd name="connsiteX1" fmla="*/ 812792 w 812792"/>
                <a:gd name="connsiteY1" fmla="*/ 0 h 361053"/>
                <a:gd name="connsiteX2" fmla="*/ 809516 w 812792"/>
                <a:gd name="connsiteY2" fmla="*/ 32501 h 361053"/>
                <a:gd name="connsiteX3" fmla="*/ 406396 w 812792"/>
                <a:gd name="connsiteY3" fmla="*/ 361053 h 361053"/>
                <a:gd name="connsiteX4" fmla="*/ 3276 w 812792"/>
                <a:gd name="connsiteY4" fmla="*/ 32501 h 361053"/>
                <a:gd name="connsiteX5" fmla="*/ 0 w 812792"/>
                <a:gd name="connsiteY5" fmla="*/ 0 h 3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792" h="361053">
                  <a:moveTo>
                    <a:pt x="0" y="0"/>
                  </a:moveTo>
                  <a:lnTo>
                    <a:pt x="812792" y="0"/>
                  </a:lnTo>
                  <a:lnTo>
                    <a:pt x="809516" y="32501"/>
                  </a:lnTo>
                  <a:cubicBezTo>
                    <a:pt x="771147" y="220005"/>
                    <a:pt x="605243" y="361053"/>
                    <a:pt x="406396" y="361053"/>
                  </a:cubicBezTo>
                  <a:cubicBezTo>
                    <a:pt x="207549" y="361053"/>
                    <a:pt x="41645" y="220005"/>
                    <a:pt x="3276" y="32501"/>
                  </a:cubicBez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670904" y="3052482"/>
              <a:ext cx="1820836" cy="2926080"/>
            </a:xfrm>
            <a:custGeom>
              <a:avLst/>
              <a:gdLst>
                <a:gd name="connsiteX0" fmla="*/ 302565 w 1815353"/>
                <a:gd name="connsiteY0" fmla="*/ 0 h 3429000"/>
                <a:gd name="connsiteX1" fmla="*/ 501280 w 1815353"/>
                <a:gd name="connsiteY1" fmla="*/ 0 h 3429000"/>
                <a:gd name="connsiteX2" fmla="*/ 504556 w 1815353"/>
                <a:gd name="connsiteY2" fmla="*/ 32501 h 3429000"/>
                <a:gd name="connsiteX3" fmla="*/ 907676 w 1815353"/>
                <a:gd name="connsiteY3" fmla="*/ 361053 h 3429000"/>
                <a:gd name="connsiteX4" fmla="*/ 1310796 w 1815353"/>
                <a:gd name="connsiteY4" fmla="*/ 32501 h 3429000"/>
                <a:gd name="connsiteX5" fmla="*/ 1314072 w 1815353"/>
                <a:gd name="connsiteY5" fmla="*/ 0 h 3429000"/>
                <a:gd name="connsiteX6" fmla="*/ 1512788 w 1815353"/>
                <a:gd name="connsiteY6" fmla="*/ 0 h 3429000"/>
                <a:gd name="connsiteX7" fmla="*/ 1815353 w 1815353"/>
                <a:gd name="connsiteY7" fmla="*/ 302565 h 3429000"/>
                <a:gd name="connsiteX8" fmla="*/ 1815353 w 1815353"/>
                <a:gd name="connsiteY8" fmla="*/ 3126435 h 3429000"/>
                <a:gd name="connsiteX9" fmla="*/ 1512788 w 1815353"/>
                <a:gd name="connsiteY9" fmla="*/ 3429000 h 3429000"/>
                <a:gd name="connsiteX10" fmla="*/ 302565 w 1815353"/>
                <a:gd name="connsiteY10" fmla="*/ 3429000 h 3429000"/>
                <a:gd name="connsiteX11" fmla="*/ 0 w 1815353"/>
                <a:gd name="connsiteY11" fmla="*/ 3126435 h 3429000"/>
                <a:gd name="connsiteX12" fmla="*/ 0 w 1815353"/>
                <a:gd name="connsiteY12" fmla="*/ 302565 h 3429000"/>
                <a:gd name="connsiteX13" fmla="*/ 302565 w 1815353"/>
                <a:gd name="connsiteY13" fmla="*/ 0 h 3429000"/>
                <a:gd name="connsiteX0" fmla="*/ 142651 w 1816803"/>
                <a:gd name="connsiteY0" fmla="*/ 0 h 3429000"/>
                <a:gd name="connsiteX1" fmla="*/ 502730 w 1816803"/>
                <a:gd name="connsiteY1" fmla="*/ 0 h 3429000"/>
                <a:gd name="connsiteX2" fmla="*/ 506006 w 1816803"/>
                <a:gd name="connsiteY2" fmla="*/ 32501 h 3429000"/>
                <a:gd name="connsiteX3" fmla="*/ 909126 w 1816803"/>
                <a:gd name="connsiteY3" fmla="*/ 361053 h 3429000"/>
                <a:gd name="connsiteX4" fmla="*/ 1312246 w 1816803"/>
                <a:gd name="connsiteY4" fmla="*/ 32501 h 3429000"/>
                <a:gd name="connsiteX5" fmla="*/ 1315522 w 1816803"/>
                <a:gd name="connsiteY5" fmla="*/ 0 h 3429000"/>
                <a:gd name="connsiteX6" fmla="*/ 1514238 w 1816803"/>
                <a:gd name="connsiteY6" fmla="*/ 0 h 3429000"/>
                <a:gd name="connsiteX7" fmla="*/ 1816803 w 1816803"/>
                <a:gd name="connsiteY7" fmla="*/ 302565 h 3429000"/>
                <a:gd name="connsiteX8" fmla="*/ 1816803 w 1816803"/>
                <a:gd name="connsiteY8" fmla="*/ 3126435 h 3429000"/>
                <a:gd name="connsiteX9" fmla="*/ 1514238 w 1816803"/>
                <a:gd name="connsiteY9" fmla="*/ 3429000 h 3429000"/>
                <a:gd name="connsiteX10" fmla="*/ 304015 w 1816803"/>
                <a:gd name="connsiteY10" fmla="*/ 3429000 h 3429000"/>
                <a:gd name="connsiteX11" fmla="*/ 1450 w 1816803"/>
                <a:gd name="connsiteY11" fmla="*/ 3126435 h 3429000"/>
                <a:gd name="connsiteX12" fmla="*/ 1450 w 1816803"/>
                <a:gd name="connsiteY12" fmla="*/ 302565 h 3429000"/>
                <a:gd name="connsiteX13" fmla="*/ 142651 w 1816803"/>
                <a:gd name="connsiteY13" fmla="*/ 0 h 3429000"/>
                <a:gd name="connsiteX0" fmla="*/ 142651 w 1820836"/>
                <a:gd name="connsiteY0" fmla="*/ 26894 h 3455894"/>
                <a:gd name="connsiteX1" fmla="*/ 502730 w 1820836"/>
                <a:gd name="connsiteY1" fmla="*/ 26894 h 3455894"/>
                <a:gd name="connsiteX2" fmla="*/ 506006 w 1820836"/>
                <a:gd name="connsiteY2" fmla="*/ 59395 h 3455894"/>
                <a:gd name="connsiteX3" fmla="*/ 909126 w 1820836"/>
                <a:gd name="connsiteY3" fmla="*/ 387947 h 3455894"/>
                <a:gd name="connsiteX4" fmla="*/ 1312246 w 1820836"/>
                <a:gd name="connsiteY4" fmla="*/ 59395 h 3455894"/>
                <a:gd name="connsiteX5" fmla="*/ 1315522 w 1820836"/>
                <a:gd name="connsiteY5" fmla="*/ 26894 h 3455894"/>
                <a:gd name="connsiteX6" fmla="*/ 1689049 w 1820836"/>
                <a:gd name="connsiteY6" fmla="*/ 0 h 3455894"/>
                <a:gd name="connsiteX7" fmla="*/ 1816803 w 1820836"/>
                <a:gd name="connsiteY7" fmla="*/ 329459 h 3455894"/>
                <a:gd name="connsiteX8" fmla="*/ 1816803 w 1820836"/>
                <a:gd name="connsiteY8" fmla="*/ 3153329 h 3455894"/>
                <a:gd name="connsiteX9" fmla="*/ 1514238 w 1820836"/>
                <a:gd name="connsiteY9" fmla="*/ 3455894 h 3455894"/>
                <a:gd name="connsiteX10" fmla="*/ 304015 w 1820836"/>
                <a:gd name="connsiteY10" fmla="*/ 3455894 h 3455894"/>
                <a:gd name="connsiteX11" fmla="*/ 1450 w 1820836"/>
                <a:gd name="connsiteY11" fmla="*/ 3153329 h 3455894"/>
                <a:gd name="connsiteX12" fmla="*/ 1450 w 1820836"/>
                <a:gd name="connsiteY12" fmla="*/ 329459 h 3455894"/>
                <a:gd name="connsiteX13" fmla="*/ 142651 w 1820836"/>
                <a:gd name="connsiteY13" fmla="*/ 26894 h 345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20836" h="3455894">
                  <a:moveTo>
                    <a:pt x="142651" y="26894"/>
                  </a:moveTo>
                  <a:lnTo>
                    <a:pt x="502730" y="26894"/>
                  </a:lnTo>
                  <a:lnTo>
                    <a:pt x="506006" y="59395"/>
                  </a:lnTo>
                  <a:cubicBezTo>
                    <a:pt x="544375" y="246899"/>
                    <a:pt x="710279" y="387947"/>
                    <a:pt x="909126" y="387947"/>
                  </a:cubicBezTo>
                  <a:cubicBezTo>
                    <a:pt x="1107973" y="387947"/>
                    <a:pt x="1273877" y="246899"/>
                    <a:pt x="1312246" y="59395"/>
                  </a:cubicBezTo>
                  <a:lnTo>
                    <a:pt x="1315522" y="26894"/>
                  </a:lnTo>
                  <a:lnTo>
                    <a:pt x="1689049" y="0"/>
                  </a:lnTo>
                  <a:cubicBezTo>
                    <a:pt x="1856151" y="0"/>
                    <a:pt x="1816803" y="162357"/>
                    <a:pt x="1816803" y="329459"/>
                  </a:cubicBezTo>
                  <a:lnTo>
                    <a:pt x="1816803" y="3153329"/>
                  </a:lnTo>
                  <a:cubicBezTo>
                    <a:pt x="1816803" y="3320431"/>
                    <a:pt x="1681340" y="3455894"/>
                    <a:pt x="1514238" y="3455894"/>
                  </a:cubicBezTo>
                  <a:lnTo>
                    <a:pt x="304015" y="3455894"/>
                  </a:lnTo>
                  <a:cubicBezTo>
                    <a:pt x="136913" y="3455894"/>
                    <a:pt x="1450" y="3320431"/>
                    <a:pt x="1450" y="3153329"/>
                  </a:cubicBezTo>
                  <a:lnTo>
                    <a:pt x="1450" y="329459"/>
                  </a:lnTo>
                  <a:cubicBezTo>
                    <a:pt x="1450" y="162357"/>
                    <a:pt x="-24451" y="26894"/>
                    <a:pt x="142651" y="2689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latin typeface="Tw Cen MT" panose="020B0602020104020603" pitchFamily="34" charset="0"/>
              </a:endParaRPr>
            </a:p>
            <a:p>
              <a:pPr algn="ctr"/>
              <a:r>
                <a:rPr lang="en-US" sz="1600" dirty="0" smtClean="0">
                  <a:solidFill>
                    <a:schemeClr val="tx1"/>
                  </a:solidFill>
                  <a:latin typeface="Tw Cen MT" panose="020B0602020104020603" pitchFamily="34" charset="0"/>
                </a:rPr>
                <a:t>The </a:t>
              </a:r>
              <a:r>
                <a:rPr lang="en-US" sz="1600" dirty="0">
                  <a:solidFill>
                    <a:schemeClr val="tx1"/>
                  </a:solidFill>
                  <a:latin typeface="Tw Cen MT" panose="020B0602020104020603" pitchFamily="34" charset="0"/>
                </a:rPr>
                <a:t>spread of contagion effects through information and credit channels. The spread of contagion effects through information channels is divided into </a:t>
              </a:r>
              <a:r>
                <a:rPr lang="en-US" sz="1600" b="1" dirty="0">
                  <a:solidFill>
                    <a:schemeClr val="tx1"/>
                  </a:solidFill>
                  <a:latin typeface="Tw Cen MT" panose="020B0602020104020603" pitchFamily="34" charset="0"/>
                </a:rPr>
                <a:t>pure and noisy contagion.</a:t>
              </a:r>
            </a:p>
          </p:txBody>
        </p:sp>
      </p:grpSp>
      <p:grpSp>
        <p:nvGrpSpPr>
          <p:cNvPr id="35" name="Group 34"/>
          <p:cNvGrpSpPr/>
          <p:nvPr/>
        </p:nvGrpSpPr>
        <p:grpSpPr>
          <a:xfrm>
            <a:off x="10263588" y="3018860"/>
            <a:ext cx="1820836" cy="3470687"/>
            <a:chOff x="670904" y="2507875"/>
            <a:chExt cx="1820836" cy="3470687"/>
          </a:xfrm>
        </p:grpSpPr>
        <p:sp>
          <p:nvSpPr>
            <p:cNvPr id="36" name="Rounded Rectangle 35"/>
            <p:cNvSpPr/>
            <p:nvPr/>
          </p:nvSpPr>
          <p:spPr>
            <a:xfrm>
              <a:off x="672352" y="2507875"/>
              <a:ext cx="1815353" cy="9671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solidFill>
                  <a:latin typeface="Tw Cen MT" panose="020B0602020104020603" pitchFamily="34" charset="0"/>
                </a:rPr>
                <a:t>De </a:t>
              </a:r>
              <a:r>
                <a:rPr lang="en-US" sz="1500" b="1" dirty="0" err="1">
                  <a:solidFill>
                    <a:schemeClr val="tx1"/>
                  </a:solidFill>
                  <a:latin typeface="Tw Cen MT" panose="020B0602020104020603" pitchFamily="34" charset="0"/>
                </a:rPr>
                <a:t>Bandt</a:t>
              </a:r>
              <a:r>
                <a:rPr lang="en-US" sz="1500" b="1" dirty="0">
                  <a:solidFill>
                    <a:schemeClr val="tx1"/>
                  </a:solidFill>
                  <a:latin typeface="Tw Cen MT" panose="020B0602020104020603" pitchFamily="34" charset="0"/>
                </a:rPr>
                <a:t> &amp; </a:t>
              </a:r>
              <a:r>
                <a:rPr lang="en-US" sz="1500" b="1" dirty="0" smtClean="0">
                  <a:solidFill>
                    <a:schemeClr val="tx1"/>
                  </a:solidFill>
                  <a:latin typeface="Tw Cen MT" panose="020B0602020104020603" pitchFamily="34" charset="0"/>
                </a:rPr>
                <a:t>Hartmann </a:t>
              </a:r>
            </a:p>
            <a:p>
              <a:pPr algn="ctr"/>
              <a:r>
                <a:rPr lang="en-US" sz="1500" b="1" dirty="0" smtClean="0">
                  <a:solidFill>
                    <a:schemeClr val="tx1"/>
                  </a:solidFill>
                  <a:latin typeface="Tw Cen MT" panose="020B0602020104020603" pitchFamily="34" charset="0"/>
                </a:rPr>
                <a:t>(2000)</a:t>
              </a:r>
              <a:endParaRPr lang="en-US" sz="1500" b="1" dirty="0">
                <a:solidFill>
                  <a:schemeClr val="tx1"/>
                </a:solidFill>
                <a:latin typeface="Tw Cen MT" panose="020B0602020104020603" pitchFamily="34" charset="0"/>
              </a:endParaRPr>
            </a:p>
          </p:txBody>
        </p:sp>
        <p:sp>
          <p:nvSpPr>
            <p:cNvPr id="37" name="Freeform 36"/>
            <p:cNvSpPr/>
            <p:nvPr/>
          </p:nvSpPr>
          <p:spPr>
            <a:xfrm>
              <a:off x="1173633" y="3079377"/>
              <a:ext cx="812792" cy="361053"/>
            </a:xfrm>
            <a:custGeom>
              <a:avLst/>
              <a:gdLst>
                <a:gd name="connsiteX0" fmla="*/ 0 w 812792"/>
                <a:gd name="connsiteY0" fmla="*/ 0 h 361053"/>
                <a:gd name="connsiteX1" fmla="*/ 812792 w 812792"/>
                <a:gd name="connsiteY1" fmla="*/ 0 h 361053"/>
                <a:gd name="connsiteX2" fmla="*/ 809516 w 812792"/>
                <a:gd name="connsiteY2" fmla="*/ 32501 h 361053"/>
                <a:gd name="connsiteX3" fmla="*/ 406396 w 812792"/>
                <a:gd name="connsiteY3" fmla="*/ 361053 h 361053"/>
                <a:gd name="connsiteX4" fmla="*/ 3276 w 812792"/>
                <a:gd name="connsiteY4" fmla="*/ 32501 h 361053"/>
                <a:gd name="connsiteX5" fmla="*/ 0 w 812792"/>
                <a:gd name="connsiteY5" fmla="*/ 0 h 36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792" h="361053">
                  <a:moveTo>
                    <a:pt x="0" y="0"/>
                  </a:moveTo>
                  <a:lnTo>
                    <a:pt x="812792" y="0"/>
                  </a:lnTo>
                  <a:lnTo>
                    <a:pt x="809516" y="32501"/>
                  </a:lnTo>
                  <a:cubicBezTo>
                    <a:pt x="771147" y="220005"/>
                    <a:pt x="605243" y="361053"/>
                    <a:pt x="406396" y="361053"/>
                  </a:cubicBezTo>
                  <a:cubicBezTo>
                    <a:pt x="207549" y="361053"/>
                    <a:pt x="41645" y="220005"/>
                    <a:pt x="3276" y="32501"/>
                  </a:cubicBez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670904" y="3052482"/>
              <a:ext cx="1820836" cy="2926080"/>
            </a:xfrm>
            <a:custGeom>
              <a:avLst/>
              <a:gdLst>
                <a:gd name="connsiteX0" fmla="*/ 302565 w 1815353"/>
                <a:gd name="connsiteY0" fmla="*/ 0 h 3429000"/>
                <a:gd name="connsiteX1" fmla="*/ 501280 w 1815353"/>
                <a:gd name="connsiteY1" fmla="*/ 0 h 3429000"/>
                <a:gd name="connsiteX2" fmla="*/ 504556 w 1815353"/>
                <a:gd name="connsiteY2" fmla="*/ 32501 h 3429000"/>
                <a:gd name="connsiteX3" fmla="*/ 907676 w 1815353"/>
                <a:gd name="connsiteY3" fmla="*/ 361053 h 3429000"/>
                <a:gd name="connsiteX4" fmla="*/ 1310796 w 1815353"/>
                <a:gd name="connsiteY4" fmla="*/ 32501 h 3429000"/>
                <a:gd name="connsiteX5" fmla="*/ 1314072 w 1815353"/>
                <a:gd name="connsiteY5" fmla="*/ 0 h 3429000"/>
                <a:gd name="connsiteX6" fmla="*/ 1512788 w 1815353"/>
                <a:gd name="connsiteY6" fmla="*/ 0 h 3429000"/>
                <a:gd name="connsiteX7" fmla="*/ 1815353 w 1815353"/>
                <a:gd name="connsiteY7" fmla="*/ 302565 h 3429000"/>
                <a:gd name="connsiteX8" fmla="*/ 1815353 w 1815353"/>
                <a:gd name="connsiteY8" fmla="*/ 3126435 h 3429000"/>
                <a:gd name="connsiteX9" fmla="*/ 1512788 w 1815353"/>
                <a:gd name="connsiteY9" fmla="*/ 3429000 h 3429000"/>
                <a:gd name="connsiteX10" fmla="*/ 302565 w 1815353"/>
                <a:gd name="connsiteY10" fmla="*/ 3429000 h 3429000"/>
                <a:gd name="connsiteX11" fmla="*/ 0 w 1815353"/>
                <a:gd name="connsiteY11" fmla="*/ 3126435 h 3429000"/>
                <a:gd name="connsiteX12" fmla="*/ 0 w 1815353"/>
                <a:gd name="connsiteY12" fmla="*/ 302565 h 3429000"/>
                <a:gd name="connsiteX13" fmla="*/ 302565 w 1815353"/>
                <a:gd name="connsiteY13" fmla="*/ 0 h 3429000"/>
                <a:gd name="connsiteX0" fmla="*/ 142651 w 1816803"/>
                <a:gd name="connsiteY0" fmla="*/ 0 h 3429000"/>
                <a:gd name="connsiteX1" fmla="*/ 502730 w 1816803"/>
                <a:gd name="connsiteY1" fmla="*/ 0 h 3429000"/>
                <a:gd name="connsiteX2" fmla="*/ 506006 w 1816803"/>
                <a:gd name="connsiteY2" fmla="*/ 32501 h 3429000"/>
                <a:gd name="connsiteX3" fmla="*/ 909126 w 1816803"/>
                <a:gd name="connsiteY3" fmla="*/ 361053 h 3429000"/>
                <a:gd name="connsiteX4" fmla="*/ 1312246 w 1816803"/>
                <a:gd name="connsiteY4" fmla="*/ 32501 h 3429000"/>
                <a:gd name="connsiteX5" fmla="*/ 1315522 w 1816803"/>
                <a:gd name="connsiteY5" fmla="*/ 0 h 3429000"/>
                <a:gd name="connsiteX6" fmla="*/ 1514238 w 1816803"/>
                <a:gd name="connsiteY6" fmla="*/ 0 h 3429000"/>
                <a:gd name="connsiteX7" fmla="*/ 1816803 w 1816803"/>
                <a:gd name="connsiteY7" fmla="*/ 302565 h 3429000"/>
                <a:gd name="connsiteX8" fmla="*/ 1816803 w 1816803"/>
                <a:gd name="connsiteY8" fmla="*/ 3126435 h 3429000"/>
                <a:gd name="connsiteX9" fmla="*/ 1514238 w 1816803"/>
                <a:gd name="connsiteY9" fmla="*/ 3429000 h 3429000"/>
                <a:gd name="connsiteX10" fmla="*/ 304015 w 1816803"/>
                <a:gd name="connsiteY10" fmla="*/ 3429000 h 3429000"/>
                <a:gd name="connsiteX11" fmla="*/ 1450 w 1816803"/>
                <a:gd name="connsiteY11" fmla="*/ 3126435 h 3429000"/>
                <a:gd name="connsiteX12" fmla="*/ 1450 w 1816803"/>
                <a:gd name="connsiteY12" fmla="*/ 302565 h 3429000"/>
                <a:gd name="connsiteX13" fmla="*/ 142651 w 1816803"/>
                <a:gd name="connsiteY13" fmla="*/ 0 h 3429000"/>
                <a:gd name="connsiteX0" fmla="*/ 142651 w 1820836"/>
                <a:gd name="connsiteY0" fmla="*/ 26894 h 3455894"/>
                <a:gd name="connsiteX1" fmla="*/ 502730 w 1820836"/>
                <a:gd name="connsiteY1" fmla="*/ 26894 h 3455894"/>
                <a:gd name="connsiteX2" fmla="*/ 506006 w 1820836"/>
                <a:gd name="connsiteY2" fmla="*/ 59395 h 3455894"/>
                <a:gd name="connsiteX3" fmla="*/ 909126 w 1820836"/>
                <a:gd name="connsiteY3" fmla="*/ 387947 h 3455894"/>
                <a:gd name="connsiteX4" fmla="*/ 1312246 w 1820836"/>
                <a:gd name="connsiteY4" fmla="*/ 59395 h 3455894"/>
                <a:gd name="connsiteX5" fmla="*/ 1315522 w 1820836"/>
                <a:gd name="connsiteY5" fmla="*/ 26894 h 3455894"/>
                <a:gd name="connsiteX6" fmla="*/ 1689049 w 1820836"/>
                <a:gd name="connsiteY6" fmla="*/ 0 h 3455894"/>
                <a:gd name="connsiteX7" fmla="*/ 1816803 w 1820836"/>
                <a:gd name="connsiteY7" fmla="*/ 329459 h 3455894"/>
                <a:gd name="connsiteX8" fmla="*/ 1816803 w 1820836"/>
                <a:gd name="connsiteY8" fmla="*/ 3153329 h 3455894"/>
                <a:gd name="connsiteX9" fmla="*/ 1514238 w 1820836"/>
                <a:gd name="connsiteY9" fmla="*/ 3455894 h 3455894"/>
                <a:gd name="connsiteX10" fmla="*/ 304015 w 1820836"/>
                <a:gd name="connsiteY10" fmla="*/ 3455894 h 3455894"/>
                <a:gd name="connsiteX11" fmla="*/ 1450 w 1820836"/>
                <a:gd name="connsiteY11" fmla="*/ 3153329 h 3455894"/>
                <a:gd name="connsiteX12" fmla="*/ 1450 w 1820836"/>
                <a:gd name="connsiteY12" fmla="*/ 329459 h 3455894"/>
                <a:gd name="connsiteX13" fmla="*/ 142651 w 1820836"/>
                <a:gd name="connsiteY13" fmla="*/ 26894 h 345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20836" h="3455894">
                  <a:moveTo>
                    <a:pt x="142651" y="26894"/>
                  </a:moveTo>
                  <a:lnTo>
                    <a:pt x="502730" y="26894"/>
                  </a:lnTo>
                  <a:lnTo>
                    <a:pt x="506006" y="59395"/>
                  </a:lnTo>
                  <a:cubicBezTo>
                    <a:pt x="544375" y="246899"/>
                    <a:pt x="710279" y="387947"/>
                    <a:pt x="909126" y="387947"/>
                  </a:cubicBezTo>
                  <a:cubicBezTo>
                    <a:pt x="1107973" y="387947"/>
                    <a:pt x="1273877" y="246899"/>
                    <a:pt x="1312246" y="59395"/>
                  </a:cubicBezTo>
                  <a:lnTo>
                    <a:pt x="1315522" y="26894"/>
                  </a:lnTo>
                  <a:lnTo>
                    <a:pt x="1689049" y="0"/>
                  </a:lnTo>
                  <a:cubicBezTo>
                    <a:pt x="1856151" y="0"/>
                    <a:pt x="1816803" y="162357"/>
                    <a:pt x="1816803" y="329459"/>
                  </a:cubicBezTo>
                  <a:lnTo>
                    <a:pt x="1816803" y="3153329"/>
                  </a:lnTo>
                  <a:cubicBezTo>
                    <a:pt x="1816803" y="3320431"/>
                    <a:pt x="1681340" y="3455894"/>
                    <a:pt x="1514238" y="3455894"/>
                  </a:cubicBezTo>
                  <a:lnTo>
                    <a:pt x="304015" y="3455894"/>
                  </a:lnTo>
                  <a:cubicBezTo>
                    <a:pt x="136913" y="3455894"/>
                    <a:pt x="1450" y="3320431"/>
                    <a:pt x="1450" y="3153329"/>
                  </a:cubicBezTo>
                  <a:lnTo>
                    <a:pt x="1450" y="329459"/>
                  </a:lnTo>
                  <a:cubicBezTo>
                    <a:pt x="1450" y="162357"/>
                    <a:pt x="-24451" y="26894"/>
                    <a:pt x="142651" y="2689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w Cen MT" panose="020B0602020104020603" pitchFamily="34" charset="0"/>
                </a:rPr>
                <a:t>The spread of contagion risk can </a:t>
              </a:r>
              <a:r>
                <a:rPr lang="en-US" dirty="0" smtClean="0">
                  <a:solidFill>
                    <a:schemeClr val="tx1"/>
                  </a:solidFill>
                  <a:latin typeface="Tw Cen MT" panose="020B0602020104020603" pitchFamily="34" charset="0"/>
                </a:rPr>
                <a:t>occur </a:t>
              </a:r>
              <a:r>
                <a:rPr lang="en-US" dirty="0">
                  <a:solidFill>
                    <a:schemeClr val="tx1"/>
                  </a:solidFill>
                  <a:latin typeface="Tw Cen MT" panose="020B0602020104020603" pitchFamily="34" charset="0"/>
                </a:rPr>
                <a:t>through foreign exchange transactions in the market and the fair value of financial assets </a:t>
              </a:r>
            </a:p>
          </p:txBody>
        </p:sp>
      </p:grpSp>
    </p:spTree>
    <p:extLst>
      <p:ext uri="{BB962C8B-B14F-4D97-AF65-F5344CB8AC3E}">
        <p14:creationId xmlns:p14="http://schemas.microsoft.com/office/powerpoint/2010/main" val="202761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fltVal val="0"/>
                                          </p:val>
                                        </p:tav>
                                        <p:tav tm="100000">
                                          <p:val>
                                            <p:strVal val="#ppt_h"/>
                                          </p:val>
                                        </p:tav>
                                      </p:tavLst>
                                    </p:anim>
                                    <p:animEffect transition="in" filter="fade">
                                      <p:cBhvr>
                                        <p:cTn id="31" dur="500"/>
                                        <p:tgtEl>
                                          <p:spTgt spid="23"/>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animEffect transition="in" filter="fade">
                                      <p:cBhvr>
                                        <p:cTn id="4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420" y="691345"/>
            <a:ext cx="8911687" cy="743008"/>
          </a:xfrm>
        </p:spPr>
        <p:txBody>
          <a:bodyPr/>
          <a:lstStyle/>
          <a:p>
            <a:r>
              <a:rPr lang="en-US" b="1" dirty="0" smtClean="0"/>
              <a:t>Hypothesis</a:t>
            </a:r>
            <a:endParaRPr lang="en-US" b="1" dirty="0"/>
          </a:p>
        </p:txBody>
      </p:sp>
      <p:sp>
        <p:nvSpPr>
          <p:cNvPr id="3" name="Content Placeholder 2"/>
          <p:cNvSpPr>
            <a:spLocks noGrp="1"/>
          </p:cNvSpPr>
          <p:nvPr>
            <p:ph idx="1"/>
          </p:nvPr>
        </p:nvSpPr>
        <p:spPr>
          <a:xfrm>
            <a:off x="1705420" y="1434353"/>
            <a:ext cx="9393424" cy="1416424"/>
          </a:xfrm>
        </p:spPr>
        <p:txBody>
          <a:bodyPr>
            <a:normAutofit/>
          </a:bodyPr>
          <a:lstStyle/>
          <a:p>
            <a:r>
              <a:rPr lang="en-US" sz="2400" dirty="0">
                <a:latin typeface="Tw Cen MT" panose="020B0602020104020603" pitchFamily="34" charset="0"/>
              </a:rPr>
              <a:t>H1: There is a causal relationship between interbank banking pressures </a:t>
            </a:r>
          </a:p>
          <a:p>
            <a:r>
              <a:rPr lang="en-US" sz="2400" dirty="0">
                <a:latin typeface="Tw Cen MT" panose="020B0602020104020603" pitchFamily="34" charset="0"/>
              </a:rPr>
              <a:t>H2: There is an effect of shocks on bank </a:t>
            </a:r>
            <a:r>
              <a:rPr lang="en-US" sz="2400" i="1" dirty="0" err="1">
                <a:latin typeface="Tw Cen MT" panose="020B0602020104020603" pitchFamily="34" charset="0"/>
              </a:rPr>
              <a:t>i</a:t>
            </a:r>
            <a:r>
              <a:rPr lang="en-US" sz="2400" i="1" dirty="0">
                <a:latin typeface="Tw Cen MT" panose="020B0602020104020603" pitchFamily="34" charset="0"/>
              </a:rPr>
              <a:t> </a:t>
            </a:r>
            <a:r>
              <a:rPr lang="en-US" sz="2400" dirty="0">
                <a:latin typeface="Tw Cen MT" panose="020B0602020104020603" pitchFamily="34" charset="0"/>
              </a:rPr>
              <a:t>towards bank </a:t>
            </a:r>
            <a:r>
              <a:rPr lang="en-US" sz="2400" i="1" dirty="0" smtClean="0">
                <a:latin typeface="Tw Cen MT" panose="020B0602020104020603" pitchFamily="34" charset="0"/>
              </a:rPr>
              <a:t>j</a:t>
            </a:r>
            <a:endParaRPr lang="en-US" sz="2400" dirty="0">
              <a:latin typeface="Tw Cen MT" panose="020B0602020104020603" pitchFamily="34" charset="0"/>
            </a:endParaRPr>
          </a:p>
        </p:txBody>
      </p:sp>
      <p:sp>
        <p:nvSpPr>
          <p:cNvPr id="4" name="Pentagon 3"/>
          <p:cNvSpPr/>
          <p:nvPr/>
        </p:nvSpPr>
        <p:spPr>
          <a:xfrm>
            <a:off x="0" y="3184743"/>
            <a:ext cx="1600200" cy="51889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830926" y="3899647"/>
            <a:ext cx="9393424" cy="2541494"/>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latin typeface="Tw Cen MT" panose="020B0602020104020603" pitchFamily="34" charset="0"/>
              </a:rPr>
              <a:t>This study aimed at determining the contagion risk in several banks in Indonesia. </a:t>
            </a:r>
            <a:endParaRPr lang="en-US" sz="2400" dirty="0" smtClean="0">
              <a:latin typeface="Tw Cen MT" panose="020B0602020104020603" pitchFamily="34" charset="0"/>
            </a:endParaRPr>
          </a:p>
          <a:p>
            <a:r>
              <a:rPr lang="en-US" sz="2400" dirty="0">
                <a:latin typeface="Tw Cen MT" panose="020B0602020104020603" pitchFamily="34" charset="0"/>
              </a:rPr>
              <a:t>T</a:t>
            </a:r>
            <a:r>
              <a:rPr lang="en-US" sz="2400" dirty="0" smtClean="0">
                <a:latin typeface="Tw Cen MT" panose="020B0602020104020603" pitchFamily="34" charset="0"/>
              </a:rPr>
              <a:t>he </a:t>
            </a:r>
            <a:r>
              <a:rPr lang="en-US" sz="2400" dirty="0">
                <a:latin typeface="Tw Cen MT" panose="020B0602020104020603" pitchFamily="34" charset="0"/>
              </a:rPr>
              <a:t>samples used in this study were banks that provided financial reports from 2007-2016. </a:t>
            </a:r>
            <a:r>
              <a:rPr lang="en-US" sz="2400" dirty="0" smtClean="0">
                <a:latin typeface="Tw Cen MT" panose="020B0602020104020603" pitchFamily="34" charset="0"/>
              </a:rPr>
              <a:t>Based </a:t>
            </a:r>
            <a:r>
              <a:rPr lang="en-US" sz="2400" dirty="0">
                <a:latin typeface="Tw Cen MT" panose="020B0602020104020603" pitchFamily="34" charset="0"/>
              </a:rPr>
              <a:t>on that characteristic, there were 18 banks taken as the research samples. </a:t>
            </a:r>
            <a:endParaRPr lang="en-US" sz="2400" dirty="0" smtClean="0">
              <a:latin typeface="Tw Cen MT" panose="020B0602020104020603" pitchFamily="34" charset="0"/>
            </a:endParaRPr>
          </a:p>
          <a:p>
            <a:r>
              <a:rPr lang="en-US" sz="2400" dirty="0" smtClean="0">
                <a:latin typeface="Tw Cen MT" panose="020B0602020104020603" pitchFamily="34" charset="0"/>
              </a:rPr>
              <a:t>The </a:t>
            </a:r>
            <a:r>
              <a:rPr lang="en-US" sz="2400" dirty="0">
                <a:latin typeface="Tw Cen MT" panose="020B0602020104020603" pitchFamily="34" charset="0"/>
              </a:rPr>
              <a:t>data used in this study were audited financial statements and were available on each bank’s website or on the website of Indonesian Stock Exchange.</a:t>
            </a:r>
          </a:p>
        </p:txBody>
      </p:sp>
      <p:sp>
        <p:nvSpPr>
          <p:cNvPr id="7" name="Title 1"/>
          <p:cNvSpPr txBox="1">
            <a:spLocks/>
          </p:cNvSpPr>
          <p:nvPr/>
        </p:nvSpPr>
        <p:spPr>
          <a:xfrm>
            <a:off x="1705420" y="3072684"/>
            <a:ext cx="8911687" cy="7430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Method</a:t>
            </a:r>
            <a:endParaRPr lang="en-US" b="1" dirty="0"/>
          </a:p>
        </p:txBody>
      </p:sp>
    </p:spTree>
    <p:extLst>
      <p:ext uri="{BB962C8B-B14F-4D97-AF65-F5344CB8AC3E}">
        <p14:creationId xmlns:p14="http://schemas.microsoft.com/office/powerpoint/2010/main" val="196296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Rounded Rectangle 8"/>
              <p:cNvSpPr/>
              <p:nvPr/>
            </p:nvSpPr>
            <p:spPr>
              <a:xfrm>
                <a:off x="1651630" y="1855694"/>
                <a:ext cx="4856745" cy="954741"/>
              </a:xfrm>
              <a:prstGeom prst="roundRect">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US" i="1" smtClean="0">
                              <a:solidFill>
                                <a:schemeClr val="tx1"/>
                              </a:solidFill>
                              <a:latin typeface="Cambria Math" panose="02040503050406030204" pitchFamily="18" charset="0"/>
                            </a:rPr>
                          </m:ctrlPr>
                        </m:fPr>
                        <m:num>
                          <m:r>
                            <a:rPr lang="en-US" i="1">
                              <a:solidFill>
                                <a:schemeClr val="tx1"/>
                              </a:solidFill>
                              <a:latin typeface="Cambria Math" panose="02040503050406030204" pitchFamily="18" charset="0"/>
                            </a:rPr>
                            <m:t>𝑝𝑙𝑎𝑐𝑒𝑚𝑒𝑛𝑡𝑠</m:t>
                          </m:r>
                          <m:r>
                            <a:rPr lang="en-US" i="1">
                              <a:solidFill>
                                <a:schemeClr val="tx1"/>
                              </a:solidFill>
                              <a:latin typeface="Cambria Math" panose="02040503050406030204" pitchFamily="18" charset="0"/>
                            </a:rPr>
                            <m:t> </m:t>
                          </m:r>
                          <m:r>
                            <a:rPr lang="en-US" i="1">
                              <a:solidFill>
                                <a:schemeClr val="tx1"/>
                              </a:solidFill>
                              <a:latin typeface="Cambria Math" panose="02040503050406030204" pitchFamily="18" charset="0"/>
                            </a:rPr>
                            <m:t>𝑡𝑜</m:t>
                          </m:r>
                          <m:r>
                            <a:rPr lang="en-US" i="1">
                              <a:solidFill>
                                <a:schemeClr val="tx1"/>
                              </a:solidFill>
                              <a:latin typeface="Cambria Math" panose="02040503050406030204" pitchFamily="18" charset="0"/>
                            </a:rPr>
                            <m:t> </m:t>
                          </m:r>
                          <m:r>
                            <a:rPr lang="en-US" i="1">
                              <a:solidFill>
                                <a:schemeClr val="tx1"/>
                              </a:solidFill>
                              <a:latin typeface="Cambria Math" panose="02040503050406030204" pitchFamily="18" charset="0"/>
                            </a:rPr>
                            <m:t>𝑜𝑡h𝑒𝑟</m:t>
                          </m:r>
                          <m:r>
                            <a:rPr lang="en-US" i="1">
                              <a:solidFill>
                                <a:schemeClr val="tx1"/>
                              </a:solidFill>
                              <a:latin typeface="Cambria Math" panose="02040503050406030204" pitchFamily="18" charset="0"/>
                            </a:rPr>
                            <m:t> </m:t>
                          </m:r>
                          <m:r>
                            <a:rPr lang="en-US" i="1">
                              <a:solidFill>
                                <a:schemeClr val="tx1"/>
                              </a:solidFill>
                              <a:latin typeface="Cambria Math" panose="02040503050406030204" pitchFamily="18" charset="0"/>
                            </a:rPr>
                            <m:t>𝑏𝑎𝑛𝑘𝑠</m:t>
                          </m:r>
                        </m:num>
                        <m:den>
                          <m:r>
                            <a:rPr lang="en-US" i="1">
                              <a:solidFill>
                                <a:schemeClr val="tx1"/>
                              </a:solidFill>
                              <a:latin typeface="Cambria Math" panose="02040503050406030204" pitchFamily="18" charset="0"/>
                            </a:rPr>
                            <m:t>𝑑𝑒𝑝𝑜𝑠𝑖𝑡</m:t>
                          </m:r>
                        </m:den>
                      </m:f>
                    </m:oMath>
                  </m:oMathPara>
                </a14:m>
                <a:endParaRPr lang="en-US" dirty="0">
                  <a:solidFill>
                    <a:schemeClr val="tx1"/>
                  </a:solidFill>
                </a:endParaRPr>
              </a:p>
            </p:txBody>
          </p:sp>
        </mc:Choice>
        <mc:Fallback xmlns="">
          <p:sp>
            <p:nvSpPr>
              <p:cNvPr id="9" name="Rounded Rectangle 8"/>
              <p:cNvSpPr>
                <a:spLocks noRot="1" noChangeAspect="1" noMove="1" noResize="1" noEditPoints="1" noAdjustHandles="1" noChangeArrowheads="1" noChangeShapeType="1" noTextEdit="1"/>
              </p:cNvSpPr>
              <p:nvPr/>
            </p:nvSpPr>
            <p:spPr>
              <a:xfrm>
                <a:off x="1651630" y="1855694"/>
                <a:ext cx="4856745" cy="954741"/>
              </a:xfrm>
              <a:prstGeom prst="roundRect">
                <a:avLst/>
              </a:prstGeom>
              <a:blipFill rotWithShape="0">
                <a:blip r:embed="rId2"/>
                <a:stretch>
                  <a:fillRect/>
                </a:stretch>
              </a:blipFill>
              <a:ln w="28575">
                <a:noFill/>
              </a:ln>
            </p:spPr>
            <p:txBody>
              <a:bodyPr/>
              <a:lstStyle/>
              <a:p>
                <a:r>
                  <a:rPr lang="en-US">
                    <a:noFill/>
                  </a:rPr>
                  <a:t> </a:t>
                </a:r>
              </a:p>
            </p:txBody>
          </p:sp>
        </mc:Fallback>
      </mc:AlternateContent>
      <p:sp>
        <p:nvSpPr>
          <p:cNvPr id="7" name="Title 6"/>
          <p:cNvSpPr>
            <a:spLocks noGrp="1"/>
          </p:cNvSpPr>
          <p:nvPr>
            <p:ph type="title"/>
          </p:nvPr>
        </p:nvSpPr>
        <p:spPr>
          <a:xfrm>
            <a:off x="1651631" y="408957"/>
            <a:ext cx="4856744" cy="1083667"/>
          </a:xfrm>
          <a:solidFill>
            <a:schemeClr val="accent1">
              <a:lumMod val="75000"/>
            </a:schemeClr>
          </a:solidFill>
        </p:spPr>
        <p:txBody>
          <a:bodyPr>
            <a:normAutofit/>
          </a:bodyPr>
          <a:lstStyle/>
          <a:p>
            <a:pPr algn="ctr"/>
            <a:r>
              <a:rPr lang="en-US" sz="2000" dirty="0">
                <a:solidFill>
                  <a:schemeClr val="bg1">
                    <a:lumMod val="95000"/>
                  </a:schemeClr>
                </a:solidFill>
                <a:latin typeface="Tw Cen MT" panose="020B0602020104020603" pitchFamily="34" charset="0"/>
              </a:rPr>
              <a:t>Three variables were used to measure the </a:t>
            </a:r>
            <a:r>
              <a:rPr lang="en-US" sz="2000" b="1" dirty="0">
                <a:solidFill>
                  <a:schemeClr val="bg1">
                    <a:lumMod val="95000"/>
                  </a:schemeClr>
                </a:solidFill>
                <a:latin typeface="Tw Cen MT" panose="020B0602020104020603" pitchFamily="34" charset="0"/>
              </a:rPr>
              <a:t>financial contagion risk indicator </a:t>
            </a:r>
            <a:r>
              <a:rPr lang="en-US" sz="2000" dirty="0">
                <a:solidFill>
                  <a:schemeClr val="bg1">
                    <a:lumMod val="95000"/>
                  </a:schemeClr>
                </a:solidFill>
                <a:latin typeface="Tw Cen MT" panose="020B0602020104020603" pitchFamily="34" charset="0"/>
              </a:rPr>
              <a:t>(</a:t>
            </a:r>
            <a:r>
              <a:rPr lang="en-US" sz="2000" dirty="0" err="1">
                <a:solidFill>
                  <a:schemeClr val="bg1">
                    <a:lumMod val="95000"/>
                  </a:schemeClr>
                </a:solidFill>
                <a:latin typeface="Tw Cen MT" panose="020B0602020104020603" pitchFamily="34" charset="0"/>
              </a:rPr>
              <a:t>Christiawan</a:t>
            </a:r>
            <a:r>
              <a:rPr lang="en-US" sz="2000" dirty="0">
                <a:solidFill>
                  <a:schemeClr val="bg1">
                    <a:lumMod val="95000"/>
                  </a:schemeClr>
                </a:solidFill>
                <a:latin typeface="Tw Cen MT" panose="020B0602020104020603" pitchFamily="34" charset="0"/>
              </a:rPr>
              <a:t> &amp; </a:t>
            </a:r>
            <a:r>
              <a:rPr lang="en-US" sz="2000" dirty="0" err="1">
                <a:solidFill>
                  <a:schemeClr val="bg1">
                    <a:lumMod val="95000"/>
                  </a:schemeClr>
                </a:solidFill>
                <a:latin typeface="Tw Cen MT" panose="020B0602020104020603" pitchFamily="34" charset="0"/>
              </a:rPr>
              <a:t>Arfianto</a:t>
            </a:r>
            <a:r>
              <a:rPr lang="en-US" sz="2000" dirty="0">
                <a:solidFill>
                  <a:schemeClr val="bg1">
                    <a:lumMod val="95000"/>
                  </a:schemeClr>
                </a:solidFill>
                <a:latin typeface="Tw Cen MT" panose="020B0602020104020603" pitchFamily="34" charset="0"/>
              </a:rPr>
              <a:t>, </a:t>
            </a:r>
            <a:r>
              <a:rPr lang="en-US" sz="2000" dirty="0" smtClean="0">
                <a:solidFill>
                  <a:schemeClr val="bg1">
                    <a:lumMod val="95000"/>
                  </a:schemeClr>
                </a:solidFill>
                <a:latin typeface="Tw Cen MT" panose="020B0602020104020603" pitchFamily="34" charset="0"/>
              </a:rPr>
              <a:t>2013):</a:t>
            </a:r>
            <a:endParaRPr lang="en-US" sz="2000" dirty="0">
              <a:solidFill>
                <a:schemeClr val="bg1">
                  <a:lumMod val="95000"/>
                </a:schemeClr>
              </a:solidFill>
              <a:latin typeface="Tw Cen MT" panose="020B0602020104020603" pitchFamily="34" charset="0"/>
            </a:endParaRPr>
          </a:p>
        </p:txBody>
      </p:sp>
      <p:sp>
        <p:nvSpPr>
          <p:cNvPr id="10" name="Oval 9"/>
          <p:cNvSpPr/>
          <p:nvPr/>
        </p:nvSpPr>
        <p:spPr>
          <a:xfrm>
            <a:off x="1465730" y="1566582"/>
            <a:ext cx="578223" cy="578224"/>
          </a:xfrm>
          <a:prstGeom prst="ellipse">
            <a:avLst/>
          </a:prstGeom>
          <a:solidFill>
            <a:schemeClr val="accent1">
              <a:lumMod val="40000"/>
              <a:lumOff val="60000"/>
            </a:schemeClr>
          </a:solidFill>
          <a:ln>
            <a:noFill/>
          </a:ln>
          <a:effectLst>
            <a:outerShdw blurRad="50800" dist="38100" dir="8100000" algn="tr" rotWithShape="0">
              <a:prstClr val="black">
                <a:alpha val="40000"/>
              </a:prstClr>
            </a:outerShdw>
            <a:softEdge rad="635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lumMod val="95000"/>
                  </a:schemeClr>
                </a:solidFill>
                <a:latin typeface="Tw Cen MT" panose="020B0602020104020603" pitchFamily="34" charset="0"/>
              </a:rPr>
              <a:t>1</a:t>
            </a:r>
            <a:endParaRPr lang="en-US" sz="2800" b="1" dirty="0">
              <a:solidFill>
                <a:schemeClr val="bg1">
                  <a:lumMod val="95000"/>
                </a:schemeClr>
              </a:solidFill>
              <a:latin typeface="Tw Cen MT" panose="020B0602020104020603" pitchFamily="34" charset="0"/>
            </a:endParaRPr>
          </a:p>
        </p:txBody>
      </p:sp>
      <mc:AlternateContent xmlns:mc="http://schemas.openxmlformats.org/markup-compatibility/2006" xmlns:a14="http://schemas.microsoft.com/office/drawing/2010/main">
        <mc:Choice Requires="a14">
          <p:sp>
            <p:nvSpPr>
              <p:cNvPr id="11" name="Rounded Rectangle 10"/>
              <p:cNvSpPr/>
              <p:nvPr/>
            </p:nvSpPr>
            <p:spPr>
              <a:xfrm>
                <a:off x="1624737" y="3388659"/>
                <a:ext cx="4883638" cy="954741"/>
              </a:xfrm>
              <a:prstGeom prst="roundRect">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f>
                        <m:fPr>
                          <m:ctrlPr>
                            <a:rPr lang="en-US" sz="1400" i="1" smtClean="0">
                              <a:solidFill>
                                <a:schemeClr val="tx1"/>
                              </a:solidFill>
                              <a:latin typeface="Cambria Math" panose="02040503050406030204" pitchFamily="18" charset="0"/>
                            </a:rPr>
                          </m:ctrlPr>
                        </m:fPr>
                        <m:num>
                          <m:r>
                            <m:rPr>
                              <m:sty m:val="p"/>
                            </m:rPr>
                            <a:rPr lang="en-US" sz="1400">
                              <a:solidFill>
                                <a:schemeClr val="tx1"/>
                              </a:solidFill>
                              <a:latin typeface="Cambria Math" panose="02040503050406030204" pitchFamily="18" charset="0"/>
                            </a:rPr>
                            <m:t>differences</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between</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the</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increase</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of</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fair</m:t>
                          </m:r>
                          <m:r>
                            <a:rPr lang="en-US" sz="1400" i="1">
                              <a:solidFill>
                                <a:schemeClr val="tx1"/>
                              </a:solidFill>
                              <a:latin typeface="Cambria Math" panose="02040503050406030204" pitchFamily="18" charset="0"/>
                            </a:rPr>
                            <m:t>−</m:t>
                          </m:r>
                          <m:r>
                            <m:rPr>
                              <m:sty m:val="p"/>
                            </m:rPr>
                            <a:rPr lang="en-US" sz="1400">
                              <a:solidFill>
                                <a:schemeClr val="tx1"/>
                              </a:solidFill>
                              <a:latin typeface="Cambria Math" panose="02040503050406030204" pitchFamily="18" charset="0"/>
                            </a:rPr>
                            <m:t>value</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financial</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asset</m:t>
                          </m:r>
                        </m:num>
                        <m:den>
                          <m:r>
                            <a:rPr lang="en-US" sz="1400" i="1">
                              <a:solidFill>
                                <a:schemeClr val="tx1"/>
                              </a:solidFill>
                              <a:latin typeface="Cambria Math" panose="02040503050406030204" pitchFamily="18" charset="0"/>
                            </a:rPr>
                            <m:t>𝑡𝑜𝑡𝑎𝑙</m:t>
                          </m:r>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𝑎𝑠𝑠𝑒𝑡</m:t>
                          </m:r>
                        </m:den>
                      </m:f>
                    </m:oMath>
                  </m:oMathPara>
                </a14:m>
                <a:endParaRPr lang="en-US" sz="1400" dirty="0">
                  <a:solidFill>
                    <a:schemeClr val="tx1"/>
                  </a:solidFill>
                  <a:latin typeface="Tw Cen MT" panose="020B0602020104020603" pitchFamily="34" charset="0"/>
                </a:endParaRPr>
              </a:p>
            </p:txBody>
          </p:sp>
        </mc:Choice>
        <mc:Fallback xmlns="">
          <p:sp>
            <p:nvSpPr>
              <p:cNvPr id="11" name="Rounded Rectangle 10"/>
              <p:cNvSpPr>
                <a:spLocks noRot="1" noChangeAspect="1" noMove="1" noResize="1" noEditPoints="1" noAdjustHandles="1" noChangeArrowheads="1" noChangeShapeType="1" noTextEdit="1"/>
              </p:cNvSpPr>
              <p:nvPr/>
            </p:nvSpPr>
            <p:spPr>
              <a:xfrm>
                <a:off x="1624737" y="3388659"/>
                <a:ext cx="4883638" cy="954741"/>
              </a:xfrm>
              <a:prstGeom prst="roundRect">
                <a:avLst/>
              </a:prstGeom>
              <a:blipFill rotWithShape="0">
                <a:blip r:embed="rId3"/>
                <a:stretch>
                  <a:fillRect r="-749"/>
                </a:stretch>
              </a:blipFill>
              <a:ln w="28575">
                <a:noFill/>
              </a:ln>
            </p:spPr>
            <p:txBody>
              <a:bodyPr/>
              <a:lstStyle/>
              <a:p>
                <a:r>
                  <a:rPr lang="en-US">
                    <a:noFill/>
                  </a:rPr>
                  <a:t> </a:t>
                </a:r>
              </a:p>
            </p:txBody>
          </p:sp>
        </mc:Fallback>
      </mc:AlternateContent>
      <p:sp>
        <p:nvSpPr>
          <p:cNvPr id="12" name="Oval 11"/>
          <p:cNvSpPr/>
          <p:nvPr/>
        </p:nvSpPr>
        <p:spPr>
          <a:xfrm>
            <a:off x="1438836" y="3099547"/>
            <a:ext cx="578223" cy="578224"/>
          </a:xfrm>
          <a:prstGeom prst="ellipse">
            <a:avLst/>
          </a:prstGeom>
          <a:solidFill>
            <a:schemeClr val="accent1">
              <a:lumMod val="40000"/>
              <a:lumOff val="60000"/>
            </a:schemeClr>
          </a:solidFill>
          <a:ln>
            <a:noFill/>
          </a:ln>
          <a:effectLst>
            <a:outerShdw blurRad="50800" dist="38100" dir="8100000" algn="tr" rotWithShape="0">
              <a:prstClr val="black">
                <a:alpha val="40000"/>
              </a:prstClr>
            </a:outerShdw>
            <a:softEdge rad="635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lumMod val="95000"/>
                  </a:schemeClr>
                </a:solidFill>
                <a:latin typeface="Tw Cen MT" panose="020B0602020104020603" pitchFamily="34" charset="0"/>
              </a:rPr>
              <a:t>2</a:t>
            </a:r>
            <a:endParaRPr lang="en-US" sz="2800" b="1" dirty="0">
              <a:solidFill>
                <a:schemeClr val="bg1">
                  <a:lumMod val="95000"/>
                </a:schemeClr>
              </a:solidFill>
              <a:latin typeface="Tw Cen MT" panose="020B0602020104020603" pitchFamily="34" charset="0"/>
            </a:endParaRPr>
          </a:p>
        </p:txBody>
      </p:sp>
      <mc:AlternateContent xmlns:mc="http://schemas.openxmlformats.org/markup-compatibility/2006" xmlns:a14="http://schemas.microsoft.com/office/drawing/2010/main">
        <mc:Choice Requires="a14">
          <p:sp>
            <p:nvSpPr>
              <p:cNvPr id="15" name="Rounded Rectangle 14"/>
              <p:cNvSpPr/>
              <p:nvPr/>
            </p:nvSpPr>
            <p:spPr>
              <a:xfrm>
                <a:off x="1624737" y="4921624"/>
                <a:ext cx="4883638" cy="954741"/>
              </a:xfrm>
              <a:prstGeom prst="roundRect">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f>
                        <m:fPr>
                          <m:ctrlPr>
                            <a:rPr lang="en-US" sz="1600" i="1" smtClean="0">
                              <a:solidFill>
                                <a:schemeClr val="tx1"/>
                              </a:solidFill>
                              <a:latin typeface="Cambria Math" panose="02040503050406030204" pitchFamily="18" charset="0"/>
                            </a:rPr>
                          </m:ctrlPr>
                        </m:fPr>
                        <m:num>
                          <m:r>
                            <m:rPr>
                              <m:sty m:val="p"/>
                            </m:rPr>
                            <a:rPr lang="en-US" sz="1600">
                              <a:solidFill>
                                <a:schemeClr val="tx1"/>
                              </a:solidFill>
                              <a:latin typeface="Cambria Math" panose="02040503050406030204" pitchFamily="18" charset="0"/>
                            </a:rPr>
                            <m:t>The</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differences</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between</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foreign</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exchange</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transactions</m:t>
                          </m:r>
                          <m:r>
                            <a:rPr lang="en-US" sz="1600">
                              <a:solidFill>
                                <a:schemeClr val="tx1"/>
                              </a:solidFill>
                              <a:latin typeface="Cambria Math" panose="02040503050406030204" pitchFamily="18" charset="0"/>
                            </a:rPr>
                            <m:t> </m:t>
                          </m:r>
                        </m:num>
                        <m:den>
                          <m:r>
                            <a:rPr lang="en-US" sz="1600" i="1">
                              <a:solidFill>
                                <a:schemeClr val="tx1"/>
                              </a:solidFill>
                              <a:latin typeface="Cambria Math" panose="02040503050406030204" pitchFamily="18" charset="0"/>
                            </a:rPr>
                            <m:t>𝑡𝑜𝑡𝑎𝑙</m:t>
                          </m:r>
                          <m:r>
                            <a:rPr lang="en-US" sz="1600" i="1">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𝑎𝑠𝑠𝑒𝑡</m:t>
                          </m:r>
                        </m:den>
                      </m:f>
                    </m:oMath>
                  </m:oMathPara>
                </a14:m>
                <a:endParaRPr lang="en-US" sz="1600" dirty="0">
                  <a:solidFill>
                    <a:schemeClr val="tx1"/>
                  </a:solidFill>
                </a:endParaRPr>
              </a:p>
            </p:txBody>
          </p:sp>
        </mc:Choice>
        <mc:Fallback xmlns="">
          <p:sp>
            <p:nvSpPr>
              <p:cNvPr id="15" name="Rounded Rectangle 14"/>
              <p:cNvSpPr>
                <a:spLocks noRot="1" noChangeAspect="1" noMove="1" noResize="1" noEditPoints="1" noAdjustHandles="1" noChangeArrowheads="1" noChangeShapeType="1" noTextEdit="1"/>
              </p:cNvSpPr>
              <p:nvPr/>
            </p:nvSpPr>
            <p:spPr>
              <a:xfrm>
                <a:off x="1624737" y="4921624"/>
                <a:ext cx="4883638" cy="954741"/>
              </a:xfrm>
              <a:prstGeom prst="roundRect">
                <a:avLst/>
              </a:prstGeom>
              <a:blipFill rotWithShape="0">
                <a:blip r:embed="rId4"/>
                <a:stretch>
                  <a:fillRect r="-874"/>
                </a:stretch>
              </a:blipFill>
              <a:ln w="28575">
                <a:noFill/>
              </a:ln>
            </p:spPr>
            <p:txBody>
              <a:bodyPr/>
              <a:lstStyle/>
              <a:p>
                <a:r>
                  <a:rPr lang="en-US">
                    <a:noFill/>
                  </a:rPr>
                  <a:t> </a:t>
                </a:r>
              </a:p>
            </p:txBody>
          </p:sp>
        </mc:Fallback>
      </mc:AlternateContent>
      <p:sp>
        <p:nvSpPr>
          <p:cNvPr id="16" name="Oval 15"/>
          <p:cNvSpPr/>
          <p:nvPr/>
        </p:nvSpPr>
        <p:spPr>
          <a:xfrm>
            <a:off x="1438836" y="4632512"/>
            <a:ext cx="578223" cy="578224"/>
          </a:xfrm>
          <a:prstGeom prst="ellipse">
            <a:avLst/>
          </a:prstGeom>
          <a:solidFill>
            <a:schemeClr val="accent1">
              <a:lumMod val="40000"/>
              <a:lumOff val="60000"/>
            </a:schemeClr>
          </a:solidFill>
          <a:ln>
            <a:noFill/>
          </a:ln>
          <a:effectLst>
            <a:outerShdw blurRad="50800" dist="38100" dir="8100000" algn="tr" rotWithShape="0">
              <a:prstClr val="black">
                <a:alpha val="40000"/>
              </a:prstClr>
            </a:outerShdw>
            <a:softEdge rad="635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lumMod val="95000"/>
                  </a:schemeClr>
                </a:solidFill>
                <a:latin typeface="Tw Cen MT" panose="020B0602020104020603" pitchFamily="34" charset="0"/>
              </a:rPr>
              <a:t>3</a:t>
            </a:r>
            <a:endParaRPr lang="en-US" sz="2800" b="1" dirty="0">
              <a:solidFill>
                <a:schemeClr val="bg1">
                  <a:lumMod val="95000"/>
                </a:schemeClr>
              </a:solidFill>
              <a:latin typeface="Tw Cen MT" panose="020B0602020104020603" pitchFamily="34" charset="0"/>
            </a:endParaRPr>
          </a:p>
        </p:txBody>
      </p:sp>
      <p:sp>
        <p:nvSpPr>
          <p:cNvPr id="17" name="Title 6"/>
          <p:cNvSpPr txBox="1">
            <a:spLocks/>
          </p:cNvSpPr>
          <p:nvPr/>
        </p:nvSpPr>
        <p:spPr>
          <a:xfrm>
            <a:off x="6994596" y="408957"/>
            <a:ext cx="4856744" cy="1083667"/>
          </a:xfrm>
          <a:prstGeom prst="rect">
            <a:avLst/>
          </a:prstGeom>
          <a:solidFill>
            <a:schemeClr val="accent1">
              <a:lumMod val="75000"/>
            </a:schemeClr>
          </a:solidFill>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solidFill>
                  <a:schemeClr val="bg1"/>
                </a:solidFill>
                <a:latin typeface="Tw Cen MT" panose="020B0602020104020603" pitchFamily="34" charset="0"/>
              </a:rPr>
              <a:t>The method used </a:t>
            </a:r>
            <a:r>
              <a:rPr lang="en-US" sz="2000" dirty="0" smtClean="0">
                <a:solidFill>
                  <a:schemeClr val="bg1"/>
                </a:solidFill>
                <a:latin typeface="Tw Cen MT" panose="020B0602020104020603" pitchFamily="34" charset="0"/>
              </a:rPr>
              <a:t>was </a:t>
            </a:r>
            <a:r>
              <a:rPr lang="en-US" sz="2000" b="1" dirty="0">
                <a:solidFill>
                  <a:schemeClr val="bg1"/>
                </a:solidFill>
                <a:latin typeface="Tw Cen MT" panose="020B0602020104020603" pitchFamily="34" charset="0"/>
              </a:rPr>
              <a:t>Vector </a:t>
            </a:r>
            <a:r>
              <a:rPr lang="en-US" sz="2000" b="1" dirty="0" err="1">
                <a:solidFill>
                  <a:schemeClr val="bg1"/>
                </a:solidFill>
                <a:latin typeface="Tw Cen MT" panose="020B0602020104020603" pitchFamily="34" charset="0"/>
              </a:rPr>
              <a:t>Autoregression</a:t>
            </a:r>
            <a:r>
              <a:rPr lang="en-US" sz="2000" b="1" dirty="0">
                <a:solidFill>
                  <a:schemeClr val="bg1"/>
                </a:solidFill>
                <a:latin typeface="Tw Cen MT" panose="020B0602020104020603" pitchFamily="34" charset="0"/>
              </a:rPr>
              <a:t> (VAR </a:t>
            </a:r>
            <a:r>
              <a:rPr lang="en-US" sz="2000" b="1" dirty="0" smtClean="0">
                <a:solidFill>
                  <a:schemeClr val="bg1"/>
                </a:solidFill>
                <a:latin typeface="Tw Cen MT" panose="020B0602020104020603" pitchFamily="34" charset="0"/>
              </a:rPr>
              <a:t>)</a:t>
            </a:r>
            <a:endParaRPr lang="en-US" sz="2000" b="1" dirty="0">
              <a:solidFill>
                <a:schemeClr val="bg1"/>
              </a:solidFill>
              <a:latin typeface="Tw Cen MT" panose="020B0602020104020603" pitchFamily="34" charset="0"/>
            </a:endParaRPr>
          </a:p>
        </p:txBody>
      </p:sp>
      <p:pic>
        <p:nvPicPr>
          <p:cNvPr id="20" name="Picture 19"/>
          <p:cNvPicPr>
            <a:picLocks noChangeAspect="1"/>
          </p:cNvPicPr>
          <p:nvPr/>
        </p:nvPicPr>
        <p:blipFill>
          <a:blip r:embed="rId5"/>
          <a:stretch>
            <a:fillRect/>
          </a:stretch>
        </p:blipFill>
        <p:spPr>
          <a:xfrm>
            <a:off x="7390246" y="1788459"/>
            <a:ext cx="4104788" cy="1653988"/>
          </a:xfrm>
          <a:prstGeom prst="rect">
            <a:avLst/>
          </a:prstGeom>
        </p:spPr>
      </p:pic>
      <p:pic>
        <p:nvPicPr>
          <p:cNvPr id="21" name="Picture 20"/>
          <p:cNvPicPr>
            <a:picLocks noChangeAspect="1"/>
          </p:cNvPicPr>
          <p:nvPr/>
        </p:nvPicPr>
        <p:blipFill>
          <a:blip r:embed="rId6"/>
          <a:stretch>
            <a:fillRect/>
          </a:stretch>
        </p:blipFill>
        <p:spPr>
          <a:xfrm>
            <a:off x="7170573" y="3904410"/>
            <a:ext cx="4544135" cy="2034428"/>
          </a:xfrm>
          <a:prstGeom prst="rect">
            <a:avLst/>
          </a:prstGeom>
        </p:spPr>
      </p:pic>
    </p:spTree>
    <p:extLst>
      <p:ext uri="{BB962C8B-B14F-4D97-AF65-F5344CB8AC3E}">
        <p14:creationId xmlns:p14="http://schemas.microsoft.com/office/powerpoint/2010/main" val="3751435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4" y="89348"/>
            <a:ext cx="8911687" cy="693702"/>
          </a:xfrm>
        </p:spPr>
        <p:txBody>
          <a:bodyPr/>
          <a:lstStyle/>
          <a:p>
            <a:r>
              <a:rPr lang="en-US" dirty="0" smtClean="0">
                <a:latin typeface="Tw Cen MT" panose="020B0602020104020603" pitchFamily="34" charset="0"/>
              </a:rPr>
              <a:t>Result &amp; Analysis</a:t>
            </a:r>
            <a:endParaRPr lang="en-US" dirty="0">
              <a:latin typeface="Tw Cen MT" panose="020B0602020104020603" pitchFamily="34" charset="0"/>
            </a:endParaRPr>
          </a:p>
        </p:txBody>
      </p:sp>
      <p:grpSp>
        <p:nvGrpSpPr>
          <p:cNvPr id="44" name="Group 43"/>
          <p:cNvGrpSpPr/>
          <p:nvPr/>
        </p:nvGrpSpPr>
        <p:grpSpPr>
          <a:xfrm>
            <a:off x="557196" y="1426978"/>
            <a:ext cx="11154342" cy="3744095"/>
            <a:chOff x="571499" y="1873581"/>
            <a:chExt cx="11154342" cy="3626266"/>
          </a:xfrm>
        </p:grpSpPr>
        <p:sp>
          <p:nvSpPr>
            <p:cNvPr id="30" name="Rectangle 29"/>
            <p:cNvSpPr/>
            <p:nvPr/>
          </p:nvSpPr>
          <p:spPr>
            <a:xfrm>
              <a:off x="571499" y="2274970"/>
              <a:ext cx="5654489" cy="322487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CIMB </a:t>
              </a:r>
              <a:r>
                <a:rPr lang="en-US" sz="1900" b="1" dirty="0" err="1">
                  <a:solidFill>
                    <a:schemeClr val="bg1"/>
                  </a:solidFill>
                  <a:latin typeface="Tw Cen MT" panose="020B0602020104020603" pitchFamily="34" charset="0"/>
                </a:rPr>
                <a:t>Niaga</a:t>
              </a:r>
              <a:r>
                <a:rPr lang="en-US" sz="1900" b="1" dirty="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a:solidFill>
                    <a:schemeClr val="bg1"/>
                  </a:solidFill>
                  <a:latin typeface="Tw Cen MT" panose="020B0602020104020603" pitchFamily="34" charset="0"/>
                </a:rPr>
                <a:t>BTN, BCA, BRI, </a:t>
              </a:r>
              <a:r>
                <a:rPr lang="en-US" sz="1900" dirty="0" err="1" smtClean="0">
                  <a:solidFill>
                    <a:schemeClr val="bg1"/>
                  </a:solidFill>
                  <a:latin typeface="Tw Cen MT" panose="020B0602020104020603" pitchFamily="34" charset="0"/>
                </a:rPr>
                <a:t>BNI,Commonwealth</a:t>
              </a:r>
              <a:r>
                <a:rPr lang="en-US" sz="1900" dirty="0" smtClean="0">
                  <a:solidFill>
                    <a:schemeClr val="bg1"/>
                  </a:solidFill>
                  <a:latin typeface="Tw Cen MT" panose="020B0602020104020603" pitchFamily="34" charset="0"/>
                </a:rPr>
                <a:t> </a:t>
              </a:r>
              <a:r>
                <a:rPr lang="en-US" sz="1900" dirty="0">
                  <a:solidFill>
                    <a:schemeClr val="bg1"/>
                  </a:solidFill>
                  <a:latin typeface="Tw Cen MT" panose="020B0602020104020603" pitchFamily="34" charset="0"/>
                </a:rPr>
                <a:t>Bank Indonesia, Bank </a:t>
              </a:r>
              <a:r>
                <a:rPr lang="en-US" sz="1900" dirty="0" err="1">
                  <a:solidFill>
                    <a:schemeClr val="bg1"/>
                  </a:solidFill>
                  <a:latin typeface="Tw Cen MT" panose="020B0602020104020603" pitchFamily="34" charset="0"/>
                </a:rPr>
                <a:t>Permata</a:t>
              </a:r>
              <a:r>
                <a:rPr lang="en-US" sz="1900" dirty="0">
                  <a:solidFill>
                    <a:schemeClr val="bg1"/>
                  </a:solidFill>
                  <a:latin typeface="Tw Cen MT" panose="020B0602020104020603" pitchFamily="34" charset="0"/>
                </a:rPr>
                <a:t>, Bank Mega, KEB Hana Bank, J-Trust Indonesia </a:t>
              </a:r>
              <a:r>
                <a:rPr lang="en-US" sz="1900" dirty="0" smtClean="0">
                  <a:solidFill>
                    <a:schemeClr val="bg1"/>
                  </a:solidFill>
                  <a:latin typeface="Tw Cen MT" panose="020B0602020104020603" pitchFamily="34" charset="0"/>
                </a:rPr>
                <a:t>Bank</a:t>
              </a: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BCA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a:solidFill>
                    <a:schemeClr val="bg1"/>
                  </a:solidFill>
                  <a:latin typeface="Tw Cen MT" panose="020B0602020104020603" pitchFamily="34" charset="0"/>
                </a:rPr>
                <a:t>Bank </a:t>
              </a:r>
              <a:r>
                <a:rPr lang="en-US" sz="1900" dirty="0" err="1">
                  <a:solidFill>
                    <a:schemeClr val="bg1"/>
                  </a:solidFill>
                  <a:latin typeface="Tw Cen MT" panose="020B0602020104020603" pitchFamily="34" charset="0"/>
                </a:rPr>
                <a:t>Mayapada</a:t>
              </a:r>
              <a:r>
                <a:rPr lang="en-US" sz="1900" dirty="0">
                  <a:solidFill>
                    <a:schemeClr val="bg1"/>
                  </a:solidFill>
                  <a:latin typeface="Tw Cen MT" panose="020B0602020104020603" pitchFamily="34" charset="0"/>
                </a:rPr>
                <a:t> International, </a:t>
              </a:r>
              <a:r>
                <a:rPr lang="en-US" sz="1900" dirty="0" err="1">
                  <a:solidFill>
                    <a:schemeClr val="bg1"/>
                  </a:solidFill>
                  <a:latin typeface="Tw Cen MT" panose="020B0602020104020603" pitchFamily="34" charset="0"/>
                </a:rPr>
                <a:t>Maybank</a:t>
              </a:r>
              <a:r>
                <a:rPr lang="en-US" sz="1900" dirty="0">
                  <a:solidFill>
                    <a:schemeClr val="bg1"/>
                  </a:solidFill>
                  <a:latin typeface="Tw Cen MT" panose="020B0602020104020603" pitchFamily="34" charset="0"/>
                </a:rPr>
                <a:t> Indonesia, Bank Mega, Bank </a:t>
              </a:r>
              <a:r>
                <a:rPr lang="en-US" sz="1900" dirty="0" err="1">
                  <a:solidFill>
                    <a:schemeClr val="bg1"/>
                  </a:solidFill>
                  <a:latin typeface="Tw Cen MT" panose="020B0602020104020603" pitchFamily="34" charset="0"/>
                </a:rPr>
                <a:t>Resona</a:t>
              </a:r>
              <a:r>
                <a:rPr lang="en-US" sz="1900" dirty="0">
                  <a:solidFill>
                    <a:schemeClr val="bg1"/>
                  </a:solidFill>
                  <a:latin typeface="Tw Cen MT" panose="020B0602020104020603" pitchFamily="34" charset="0"/>
                </a:rPr>
                <a:t> </a:t>
              </a:r>
              <a:r>
                <a:rPr lang="en-US" sz="1900" dirty="0" err="1">
                  <a:solidFill>
                    <a:schemeClr val="bg1"/>
                  </a:solidFill>
                  <a:latin typeface="Tw Cen MT" panose="020B0602020104020603" pitchFamily="34" charset="0"/>
                </a:rPr>
                <a:t>Perdania</a:t>
              </a:r>
              <a:endParaRPr lang="en-US" sz="1900" dirty="0">
                <a:solidFill>
                  <a:schemeClr val="bg1"/>
                </a:solidFill>
                <a:latin typeface="Tw Cen MT" panose="020B0602020104020603" pitchFamily="34" charset="0"/>
              </a:endParaRP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BRI</a:t>
              </a:r>
              <a:r>
                <a:rPr lang="en-US" sz="1900" dirty="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a:solidFill>
                    <a:schemeClr val="bg1"/>
                  </a:solidFill>
                  <a:latin typeface="Tw Cen MT" panose="020B0602020104020603" pitchFamily="34" charset="0"/>
                </a:rPr>
                <a:t>BNI, Bank </a:t>
              </a:r>
              <a:r>
                <a:rPr lang="en-US" sz="1900" dirty="0" err="1">
                  <a:solidFill>
                    <a:schemeClr val="bg1"/>
                  </a:solidFill>
                  <a:latin typeface="Tw Cen MT" panose="020B0602020104020603" pitchFamily="34" charset="0"/>
                </a:rPr>
                <a:t>Ekspor</a:t>
              </a:r>
              <a:r>
                <a:rPr lang="en-US" sz="1900" dirty="0">
                  <a:solidFill>
                    <a:schemeClr val="bg1"/>
                  </a:solidFill>
                  <a:latin typeface="Tw Cen MT" panose="020B0602020104020603" pitchFamily="34" charset="0"/>
                </a:rPr>
                <a:t> Indonesia, </a:t>
              </a:r>
              <a:r>
                <a:rPr lang="en-US" sz="1900" dirty="0" err="1">
                  <a:solidFill>
                    <a:schemeClr val="bg1"/>
                  </a:solidFill>
                  <a:latin typeface="Tw Cen MT" panose="020B0602020104020603" pitchFamily="34" charset="0"/>
                </a:rPr>
                <a:t>Mayapada</a:t>
              </a:r>
              <a:r>
                <a:rPr lang="en-US" sz="1900" dirty="0">
                  <a:solidFill>
                    <a:schemeClr val="bg1"/>
                  </a:solidFill>
                  <a:latin typeface="Tw Cen MT" panose="020B0602020104020603" pitchFamily="34" charset="0"/>
                </a:rPr>
                <a:t> Bank, </a:t>
              </a:r>
              <a:r>
                <a:rPr lang="en-US" sz="1900" dirty="0" smtClean="0">
                  <a:solidFill>
                    <a:schemeClr val="bg1"/>
                  </a:solidFill>
                  <a:latin typeface="Tw Cen MT" panose="020B0602020104020603" pitchFamily="34" charset="0"/>
                </a:rPr>
                <a:t>Bank </a:t>
              </a:r>
              <a:r>
                <a:rPr lang="en-US" sz="1900" dirty="0">
                  <a:solidFill>
                    <a:schemeClr val="bg1"/>
                  </a:solidFill>
                  <a:latin typeface="Tw Cen MT" panose="020B0602020104020603" pitchFamily="34" charset="0"/>
                </a:rPr>
                <a:t>Nusantara </a:t>
              </a:r>
              <a:r>
                <a:rPr lang="en-US" sz="1900" dirty="0" err="1">
                  <a:solidFill>
                    <a:schemeClr val="bg1"/>
                  </a:solidFill>
                  <a:latin typeface="Tw Cen MT" panose="020B0602020104020603" pitchFamily="34" charset="0"/>
                </a:rPr>
                <a:t>Parahyangan</a:t>
              </a:r>
              <a:endParaRPr lang="en-US" sz="1900" dirty="0">
                <a:solidFill>
                  <a:schemeClr val="bg1"/>
                </a:solidFill>
                <a:latin typeface="Tw Cen MT" panose="020B0602020104020603" pitchFamily="34" charset="0"/>
              </a:endParaRP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a:t>
              </a:r>
              <a:r>
                <a:rPr lang="en-US" sz="1900" b="1" dirty="0" err="1">
                  <a:solidFill>
                    <a:schemeClr val="bg1"/>
                  </a:solidFill>
                  <a:latin typeface="Tw Cen MT" panose="020B0602020104020603" pitchFamily="34" charset="0"/>
                </a:rPr>
                <a:t>Mandiri</a:t>
              </a:r>
              <a:r>
                <a:rPr lang="en-US" sz="1900" dirty="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a:solidFill>
                    <a:schemeClr val="bg1"/>
                  </a:solidFill>
                  <a:latin typeface="Tw Cen MT" panose="020B0602020104020603" pitchFamily="34" charset="0"/>
                </a:rPr>
                <a:t>BRI, BNI, Commonwealth </a:t>
              </a:r>
              <a:r>
                <a:rPr lang="en-US" sz="1900" dirty="0" smtClean="0">
                  <a:solidFill>
                    <a:schemeClr val="bg1"/>
                  </a:solidFill>
                  <a:latin typeface="Tw Cen MT" panose="020B0602020104020603" pitchFamily="34" charset="0"/>
                </a:rPr>
                <a:t>Indonesia</a:t>
              </a: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a:t>
              </a:r>
              <a:r>
                <a:rPr lang="en-US" sz="1900" b="1" dirty="0" err="1">
                  <a:solidFill>
                    <a:schemeClr val="bg1"/>
                  </a:solidFill>
                  <a:latin typeface="Tw Cen MT" panose="020B0602020104020603" pitchFamily="34" charset="0"/>
                </a:rPr>
                <a:t>Commowealth</a:t>
              </a:r>
              <a:r>
                <a:rPr lang="en-US" sz="1900" b="1" dirty="0">
                  <a:solidFill>
                    <a:schemeClr val="bg1"/>
                  </a:solidFill>
                  <a:latin typeface="Tw Cen MT" panose="020B0602020104020603" pitchFamily="34" charset="0"/>
                </a:rPr>
                <a:t> Indonesia </a:t>
              </a:r>
              <a:r>
                <a:rPr lang="en-US" sz="1900" dirty="0">
                  <a:solidFill>
                    <a:schemeClr val="bg1"/>
                  </a:solidFill>
                  <a:latin typeface="Tw Cen MT" panose="020B0602020104020603" pitchFamily="34" charset="0"/>
                  <a:sym typeface="Wingdings" panose="05000000000000000000" pitchFamily="2" charset="2"/>
                </a:rPr>
                <a:t> </a:t>
              </a:r>
              <a:r>
                <a:rPr lang="en-US" sz="1900" dirty="0">
                  <a:solidFill>
                    <a:schemeClr val="bg1"/>
                  </a:solidFill>
                  <a:latin typeface="Tw Cen MT" panose="020B0602020104020603" pitchFamily="34" charset="0"/>
                </a:rPr>
                <a:t>BNI, Bank </a:t>
              </a:r>
              <a:r>
                <a:rPr lang="en-US" sz="1900" dirty="0" smtClean="0">
                  <a:solidFill>
                    <a:schemeClr val="bg1"/>
                  </a:solidFill>
                  <a:latin typeface="Tw Cen MT" panose="020B0602020104020603" pitchFamily="34" charset="0"/>
                </a:rPr>
                <a:t>Mega</a:t>
              </a:r>
              <a:endParaRPr lang="en-US" sz="1900" dirty="0">
                <a:solidFill>
                  <a:schemeClr val="bg1"/>
                </a:solidFill>
                <a:latin typeface="Tw Cen MT" panose="020B0602020104020603" pitchFamily="34" charset="0"/>
              </a:endParaRPr>
            </a:p>
          </p:txBody>
        </p:sp>
        <p:sp>
          <p:nvSpPr>
            <p:cNvPr id="31" name="Rectangle 30"/>
            <p:cNvSpPr/>
            <p:nvPr/>
          </p:nvSpPr>
          <p:spPr>
            <a:xfrm>
              <a:off x="6225988" y="2274971"/>
              <a:ext cx="5499853" cy="32248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sz="1900" b="1" dirty="0" smtClean="0">
                  <a:solidFill>
                    <a:schemeClr val="bg1"/>
                  </a:solidFill>
                  <a:latin typeface="Tw Cen MT" panose="020B0602020104020603" pitchFamily="34" charset="0"/>
                </a:rPr>
                <a:t>BTN</a:t>
              </a:r>
              <a:r>
                <a:rPr lang="en-US" sz="1900" dirty="0" smtClean="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smtClean="0">
                  <a:solidFill>
                    <a:schemeClr val="bg1"/>
                  </a:solidFill>
                  <a:latin typeface="Tw Cen MT" panose="020B0602020104020603" pitchFamily="34" charset="0"/>
                </a:rPr>
                <a:t>BCA</a:t>
              </a:r>
            </a:p>
            <a:p>
              <a:pPr marL="285750" indent="-285750">
                <a:buFont typeface="Wingdings" panose="05000000000000000000" pitchFamily="2" charset="2"/>
                <a:buChar char="Ø"/>
              </a:pPr>
              <a:r>
                <a:rPr lang="en-US" sz="1900" b="1" dirty="0" smtClean="0">
                  <a:solidFill>
                    <a:schemeClr val="bg1"/>
                  </a:solidFill>
                  <a:latin typeface="Tw Cen MT" panose="020B0602020104020603" pitchFamily="34" charset="0"/>
                </a:rPr>
                <a:t>BNI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smtClean="0">
                  <a:solidFill>
                    <a:schemeClr val="bg1"/>
                  </a:solidFill>
                  <a:latin typeface="Tw Cen MT" panose="020B0602020104020603" pitchFamily="34" charset="0"/>
                </a:rPr>
                <a:t>Bank </a:t>
              </a:r>
              <a:r>
                <a:rPr lang="en-US" sz="1900" dirty="0" err="1">
                  <a:solidFill>
                    <a:schemeClr val="bg1"/>
                  </a:solidFill>
                  <a:latin typeface="Tw Cen MT" panose="020B0602020104020603" pitchFamily="34" charset="0"/>
                </a:rPr>
                <a:t>Danamon</a:t>
              </a:r>
              <a:r>
                <a:rPr lang="en-US" sz="1900" dirty="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rPr>
                <a:t>Indonesia</a:t>
              </a:r>
            </a:p>
            <a:p>
              <a:pPr marL="285750" indent="-285750">
                <a:buFont typeface="Wingdings" panose="05000000000000000000" pitchFamily="2" charset="2"/>
                <a:buChar char="Ø"/>
              </a:pPr>
              <a:r>
                <a:rPr lang="en-US" sz="1900" dirty="0">
                  <a:solidFill>
                    <a:schemeClr val="bg1"/>
                  </a:solidFill>
                  <a:latin typeface="Tw Cen MT" panose="020B0602020104020603" pitchFamily="34" charset="0"/>
                </a:rPr>
                <a:t> </a:t>
              </a:r>
              <a:r>
                <a:rPr lang="en-US" sz="1900" b="1" dirty="0">
                  <a:solidFill>
                    <a:schemeClr val="bg1"/>
                  </a:solidFill>
                  <a:latin typeface="Tw Cen MT" panose="020B0602020104020603" pitchFamily="34" charset="0"/>
                </a:rPr>
                <a:t>J-Trust Bank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smtClean="0">
                  <a:solidFill>
                    <a:schemeClr val="bg1"/>
                  </a:solidFill>
                  <a:latin typeface="Tw Cen MT" panose="020B0602020104020603" pitchFamily="34" charset="0"/>
                </a:rPr>
                <a:t>BNI</a:t>
              </a:r>
              <a:r>
                <a:rPr lang="en-US" sz="1900" dirty="0">
                  <a:solidFill>
                    <a:schemeClr val="bg1"/>
                  </a:solidFill>
                  <a:latin typeface="Tw Cen MT" panose="020B0602020104020603" pitchFamily="34" charset="0"/>
                </a:rPr>
                <a:t>. </a:t>
              </a:r>
              <a:endParaRPr lang="en-US" sz="1900" dirty="0" smtClean="0">
                <a:solidFill>
                  <a:schemeClr val="bg1"/>
                </a:solidFill>
                <a:latin typeface="Tw Cen MT" panose="020B0602020104020603" pitchFamily="34" charset="0"/>
              </a:endParaRPr>
            </a:p>
            <a:p>
              <a:pPr marL="285750" indent="-285750">
                <a:buFont typeface="Wingdings" panose="05000000000000000000" pitchFamily="2" charset="2"/>
                <a:buChar char="Ø"/>
              </a:pPr>
              <a:r>
                <a:rPr lang="en-US" sz="1900" b="1" dirty="0" err="1" smtClean="0">
                  <a:solidFill>
                    <a:schemeClr val="bg1"/>
                  </a:solidFill>
                  <a:latin typeface="Tw Cen MT" panose="020B0602020104020603" pitchFamily="34" charset="0"/>
                </a:rPr>
                <a:t>Mayapada</a:t>
              </a:r>
              <a:r>
                <a:rPr lang="en-US" sz="1900" b="1" dirty="0" smtClean="0">
                  <a:solidFill>
                    <a:schemeClr val="bg1"/>
                  </a:solidFill>
                  <a:latin typeface="Tw Cen MT" panose="020B0602020104020603" pitchFamily="34" charset="0"/>
                </a:rPr>
                <a:t> </a:t>
              </a:r>
              <a:r>
                <a:rPr lang="en-US" sz="1900" b="1" dirty="0">
                  <a:solidFill>
                    <a:schemeClr val="bg1"/>
                  </a:solidFill>
                  <a:latin typeface="Tw Cen MT" panose="020B0602020104020603" pitchFamily="34" charset="0"/>
                </a:rPr>
                <a:t>International Bank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smtClean="0">
                  <a:solidFill>
                    <a:schemeClr val="bg1"/>
                  </a:solidFill>
                  <a:latin typeface="Tw Cen MT" panose="020B0602020104020603" pitchFamily="34" charset="0"/>
                </a:rPr>
                <a:t>BNI</a:t>
              </a: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a:t>
              </a:r>
              <a:r>
                <a:rPr lang="en-US" sz="1900" b="1" dirty="0" err="1">
                  <a:solidFill>
                    <a:schemeClr val="bg1"/>
                  </a:solidFill>
                  <a:latin typeface="Tw Cen MT" panose="020B0602020104020603" pitchFamily="34" charset="0"/>
                </a:rPr>
                <a:t>Permata</a:t>
              </a:r>
              <a:r>
                <a:rPr lang="en-US" sz="1900" b="1" dirty="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sym typeface="Wingdings" panose="05000000000000000000" pitchFamily="2" charset="2"/>
                </a:rPr>
                <a:t></a:t>
              </a:r>
              <a:r>
                <a:rPr lang="en-US" sz="1900" dirty="0" smtClean="0">
                  <a:solidFill>
                    <a:schemeClr val="bg1"/>
                  </a:solidFill>
                  <a:latin typeface="Tw Cen MT" panose="020B0602020104020603" pitchFamily="34" charset="0"/>
                </a:rPr>
                <a:t> </a:t>
              </a:r>
              <a:r>
                <a:rPr lang="en-US" sz="1900" dirty="0">
                  <a:solidFill>
                    <a:schemeClr val="bg1"/>
                  </a:solidFill>
                  <a:latin typeface="Tw Cen MT" panose="020B0602020104020603" pitchFamily="34" charset="0"/>
                </a:rPr>
                <a:t>Bank </a:t>
              </a:r>
              <a:r>
                <a:rPr lang="en-US" sz="1900" dirty="0" err="1">
                  <a:solidFill>
                    <a:schemeClr val="bg1"/>
                  </a:solidFill>
                  <a:latin typeface="Tw Cen MT" panose="020B0602020104020603" pitchFamily="34" charset="0"/>
                </a:rPr>
                <a:t>Mayapada</a:t>
              </a:r>
              <a:r>
                <a:rPr lang="en-US" sz="1900" dirty="0">
                  <a:solidFill>
                    <a:schemeClr val="bg1"/>
                  </a:solidFill>
                  <a:latin typeface="Tw Cen MT" panose="020B0602020104020603" pitchFamily="34" charset="0"/>
                </a:rPr>
                <a:t> International </a:t>
              </a:r>
              <a:r>
                <a:rPr lang="en-US" sz="1900" dirty="0" smtClean="0">
                  <a:solidFill>
                    <a:schemeClr val="bg1"/>
                  </a:solidFill>
                  <a:latin typeface="Tw Cen MT" panose="020B0602020104020603" pitchFamily="34" charset="0"/>
                </a:rPr>
                <a:t>&amp; BNI.</a:t>
              </a: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Woori </a:t>
              </a:r>
              <a:r>
                <a:rPr lang="en-US" sz="1900" b="1" dirty="0" err="1">
                  <a:solidFill>
                    <a:schemeClr val="bg1"/>
                  </a:solidFill>
                  <a:latin typeface="Tw Cen MT" panose="020B0602020104020603" pitchFamily="34" charset="0"/>
                </a:rPr>
                <a:t>Saudara</a:t>
              </a:r>
              <a:r>
                <a:rPr lang="en-US" sz="1900" b="1" dirty="0">
                  <a:solidFill>
                    <a:schemeClr val="bg1"/>
                  </a:solidFill>
                  <a:latin typeface="Tw Cen MT" panose="020B0602020104020603" pitchFamily="34" charset="0"/>
                </a:rPr>
                <a:t> Indonesia</a:t>
              </a:r>
              <a:r>
                <a:rPr lang="en-US" sz="1900" dirty="0">
                  <a:solidFill>
                    <a:schemeClr val="bg1"/>
                  </a:solidFill>
                  <a:latin typeface="Tw Cen MT" panose="020B0602020104020603" pitchFamily="34" charset="0"/>
                </a:rPr>
                <a:t>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smtClean="0">
                  <a:solidFill>
                    <a:schemeClr val="bg1"/>
                  </a:solidFill>
                  <a:latin typeface="Tw Cen MT" panose="020B0602020104020603" pitchFamily="34" charset="0"/>
                </a:rPr>
                <a:t>BNI</a:t>
              </a:r>
            </a:p>
            <a:p>
              <a:pPr marL="285750" indent="-285750">
                <a:buFont typeface="Wingdings" panose="05000000000000000000" pitchFamily="2" charset="2"/>
                <a:buChar char="Ø"/>
              </a:pPr>
              <a:r>
                <a:rPr lang="en-US" sz="1900" b="1" dirty="0">
                  <a:solidFill>
                    <a:schemeClr val="bg1"/>
                  </a:solidFill>
                  <a:latin typeface="Tw Cen MT" panose="020B0602020104020603" pitchFamily="34" charset="0"/>
                </a:rPr>
                <a:t>Bank </a:t>
              </a:r>
              <a:r>
                <a:rPr lang="en-US" sz="1900" b="1" dirty="0" err="1">
                  <a:solidFill>
                    <a:schemeClr val="bg1"/>
                  </a:solidFill>
                  <a:latin typeface="Tw Cen MT" panose="020B0602020104020603" pitchFamily="34" charset="0"/>
                </a:rPr>
                <a:t>Ekspor</a:t>
              </a:r>
              <a:r>
                <a:rPr lang="en-US" sz="1900" b="1" dirty="0">
                  <a:solidFill>
                    <a:schemeClr val="bg1"/>
                  </a:solidFill>
                  <a:latin typeface="Tw Cen MT" panose="020B0602020104020603" pitchFamily="34" charset="0"/>
                </a:rPr>
                <a:t> Indonesia </a:t>
              </a:r>
              <a:r>
                <a:rPr lang="en-US" sz="1900" dirty="0" smtClean="0">
                  <a:solidFill>
                    <a:schemeClr val="bg1"/>
                  </a:solidFill>
                  <a:latin typeface="Tw Cen MT" panose="020B0602020104020603" pitchFamily="34" charset="0"/>
                  <a:sym typeface="Wingdings" panose="05000000000000000000" pitchFamily="2" charset="2"/>
                </a:rPr>
                <a:t> </a:t>
              </a:r>
              <a:r>
                <a:rPr lang="en-US" sz="1900" dirty="0" err="1" smtClean="0">
                  <a:solidFill>
                    <a:schemeClr val="bg1"/>
                  </a:solidFill>
                  <a:latin typeface="Tw Cen MT" panose="020B0602020104020603" pitchFamily="34" charset="0"/>
                </a:rPr>
                <a:t>Maybank</a:t>
              </a:r>
              <a:r>
                <a:rPr lang="en-US" sz="1900" dirty="0" smtClean="0">
                  <a:solidFill>
                    <a:schemeClr val="bg1"/>
                  </a:solidFill>
                  <a:latin typeface="Tw Cen MT" panose="020B0602020104020603" pitchFamily="34" charset="0"/>
                </a:rPr>
                <a:t> Indonesia &amp; </a:t>
              </a:r>
              <a:r>
                <a:rPr lang="en-US" sz="1900" dirty="0">
                  <a:solidFill>
                    <a:schemeClr val="bg1"/>
                  </a:solidFill>
                  <a:latin typeface="Tw Cen MT" panose="020B0602020104020603" pitchFamily="34" charset="0"/>
                </a:rPr>
                <a:t>Bank </a:t>
              </a:r>
              <a:r>
                <a:rPr lang="en-US" sz="1900" dirty="0" err="1">
                  <a:solidFill>
                    <a:schemeClr val="bg1"/>
                  </a:solidFill>
                  <a:latin typeface="Tw Cen MT" panose="020B0602020104020603" pitchFamily="34" charset="0"/>
                </a:rPr>
                <a:t>Resona</a:t>
              </a:r>
              <a:r>
                <a:rPr lang="en-US" sz="1900" dirty="0">
                  <a:solidFill>
                    <a:schemeClr val="bg1"/>
                  </a:solidFill>
                  <a:latin typeface="Tw Cen MT" panose="020B0602020104020603" pitchFamily="34" charset="0"/>
                </a:rPr>
                <a:t> </a:t>
              </a:r>
              <a:r>
                <a:rPr lang="en-US" sz="1900" dirty="0" err="1">
                  <a:solidFill>
                    <a:schemeClr val="bg1"/>
                  </a:solidFill>
                  <a:latin typeface="Tw Cen MT" panose="020B0602020104020603" pitchFamily="34" charset="0"/>
                </a:rPr>
                <a:t>Perdania</a:t>
              </a:r>
              <a:endParaRPr lang="en-US" sz="1900" dirty="0">
                <a:solidFill>
                  <a:schemeClr val="bg1"/>
                </a:solidFill>
                <a:latin typeface="Tw Cen MT" panose="020B0602020104020603" pitchFamily="34" charset="0"/>
              </a:endParaRPr>
            </a:p>
          </p:txBody>
        </p:sp>
        <p:sp>
          <p:nvSpPr>
            <p:cNvPr id="32" name="Rounded Rectangle 31"/>
            <p:cNvSpPr/>
            <p:nvPr/>
          </p:nvSpPr>
          <p:spPr>
            <a:xfrm>
              <a:off x="4090415" y="1873581"/>
              <a:ext cx="4087906" cy="536262"/>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anose="020B0602020104020603" pitchFamily="34" charset="0"/>
                </a:rPr>
                <a:t>One-way Causalities</a:t>
              </a:r>
              <a:endParaRPr lang="en-US" sz="2000" b="1" dirty="0">
                <a:solidFill>
                  <a:schemeClr val="tx1"/>
                </a:solidFill>
                <a:latin typeface="Tw Cen MT" panose="020B0602020104020603" pitchFamily="34" charset="0"/>
              </a:endParaRPr>
            </a:p>
          </p:txBody>
        </p:sp>
      </p:grpSp>
      <p:sp>
        <p:nvSpPr>
          <p:cNvPr id="42" name="Rectangle 41"/>
          <p:cNvSpPr/>
          <p:nvPr/>
        </p:nvSpPr>
        <p:spPr>
          <a:xfrm>
            <a:off x="188259" y="352397"/>
            <a:ext cx="1476819" cy="9547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entagon 42"/>
          <p:cNvSpPr/>
          <p:nvPr/>
        </p:nvSpPr>
        <p:spPr>
          <a:xfrm>
            <a:off x="188259" y="161365"/>
            <a:ext cx="1476819" cy="46410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883290" y="749080"/>
            <a:ext cx="10502154" cy="7799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w Cen MT" panose="020B0602020104020603" pitchFamily="34" charset="0"/>
              </a:rPr>
              <a:t>To answer the first hypothesis, the granger Causality test was </a:t>
            </a:r>
            <a:r>
              <a:rPr lang="en-US" sz="2000" dirty="0" smtClean="0">
                <a:solidFill>
                  <a:schemeClr val="tx1"/>
                </a:solidFill>
                <a:latin typeface="Tw Cen MT" panose="020B0602020104020603" pitchFamily="34" charset="0"/>
              </a:rPr>
              <a:t>conducted </a:t>
            </a:r>
            <a:r>
              <a:rPr lang="en-US" sz="2000" dirty="0">
                <a:solidFill>
                  <a:schemeClr val="tx1"/>
                </a:solidFill>
                <a:latin typeface="Tw Cen MT" panose="020B0602020104020603" pitchFamily="34" charset="0"/>
              </a:rPr>
              <a:t>using α of 5</a:t>
            </a:r>
            <a:r>
              <a:rPr lang="en-US" sz="2000" dirty="0" smtClean="0">
                <a:solidFill>
                  <a:schemeClr val="tx1"/>
                </a:solidFill>
                <a:latin typeface="Tw Cen MT" panose="020B0602020104020603" pitchFamily="34" charset="0"/>
              </a:rPr>
              <a:t>%, the results:</a:t>
            </a:r>
            <a:endParaRPr lang="en-US" sz="2000" b="1" dirty="0">
              <a:solidFill>
                <a:schemeClr val="tx1"/>
              </a:solidFill>
              <a:latin typeface="Tw Cen MT" panose="020B0602020104020603" pitchFamily="34" charset="0"/>
            </a:endParaRPr>
          </a:p>
        </p:txBody>
      </p:sp>
      <p:sp>
        <p:nvSpPr>
          <p:cNvPr id="45" name="Rectangle 44"/>
          <p:cNvSpPr/>
          <p:nvPr/>
        </p:nvSpPr>
        <p:spPr>
          <a:xfrm>
            <a:off x="557196" y="5782236"/>
            <a:ext cx="11174506" cy="731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w Cen MT" panose="020B0602020104020603" pitchFamily="34" charset="0"/>
              </a:rPr>
              <a:t>two-way relationship or causality between BCA and Bank </a:t>
            </a:r>
            <a:r>
              <a:rPr lang="en-US" sz="2000" dirty="0" err="1">
                <a:latin typeface="Tw Cen MT" panose="020B0602020104020603" pitchFamily="34" charset="0"/>
              </a:rPr>
              <a:t>Mandiri</a:t>
            </a:r>
            <a:r>
              <a:rPr lang="en-US" sz="2000" dirty="0" smtClean="0">
                <a:latin typeface="Tw Cen MT" panose="020B0602020104020603" pitchFamily="34" charset="0"/>
              </a:rPr>
              <a:t>.</a:t>
            </a:r>
            <a:endParaRPr lang="en-US" sz="2000" dirty="0">
              <a:latin typeface="Tw Cen MT" panose="020B0602020104020603" pitchFamily="34" charset="0"/>
            </a:endParaRPr>
          </a:p>
        </p:txBody>
      </p:sp>
      <p:sp>
        <p:nvSpPr>
          <p:cNvPr id="46" name="Rounded Rectangle 45"/>
          <p:cNvSpPr/>
          <p:nvPr/>
        </p:nvSpPr>
        <p:spPr>
          <a:xfrm>
            <a:off x="4076112" y="5433286"/>
            <a:ext cx="4087906" cy="536262"/>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anose="020B0602020104020603" pitchFamily="34" charset="0"/>
              </a:rPr>
              <a:t>Two-way Causality</a:t>
            </a:r>
            <a:endParaRPr lang="en-US" sz="2000" b="1" dirty="0">
              <a:solidFill>
                <a:schemeClr val="tx1"/>
              </a:solidFill>
              <a:latin typeface="Tw Cen MT" panose="020B0602020104020603" pitchFamily="34" charset="0"/>
            </a:endParaRPr>
          </a:p>
        </p:txBody>
      </p:sp>
    </p:spTree>
    <p:extLst>
      <p:ext uri="{BB962C8B-B14F-4D97-AF65-F5344CB8AC3E}">
        <p14:creationId xmlns:p14="http://schemas.microsoft.com/office/powerpoint/2010/main" val="3596200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736" y="704792"/>
            <a:ext cx="8911687" cy="720596"/>
          </a:xfrm>
        </p:spPr>
        <p:txBody>
          <a:bodyPr>
            <a:normAutofit/>
          </a:bodyPr>
          <a:lstStyle/>
          <a:p>
            <a:r>
              <a:rPr lang="en-US" sz="3200" b="1" dirty="0"/>
              <a:t>Vector Auto Regression </a:t>
            </a:r>
            <a:r>
              <a:rPr lang="en-US" sz="3200" b="1" dirty="0" smtClean="0"/>
              <a:t>Analysis</a:t>
            </a:r>
            <a:endParaRPr lang="en-US" sz="3200" dirty="0"/>
          </a:p>
        </p:txBody>
      </p:sp>
      <p:pic>
        <p:nvPicPr>
          <p:cNvPr id="20" name="Content Placeholder 1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8708" y="2796987"/>
            <a:ext cx="5901871" cy="1990165"/>
          </a:xfrm>
        </p:spPr>
      </p:pic>
      <p:sp>
        <p:nvSpPr>
          <p:cNvPr id="21" name="Content Placeholder 20"/>
          <p:cNvSpPr>
            <a:spLocks noGrp="1"/>
          </p:cNvSpPr>
          <p:nvPr>
            <p:ph sz="half" idx="2"/>
          </p:nvPr>
        </p:nvSpPr>
        <p:spPr>
          <a:xfrm>
            <a:off x="6370476" y="1803493"/>
            <a:ext cx="5086417" cy="4355260"/>
          </a:xfrm>
        </p:spPr>
        <p:txBody>
          <a:bodyPr>
            <a:normAutofit fontScale="92500" lnSpcReduction="10000"/>
          </a:bodyPr>
          <a:lstStyle/>
          <a:p>
            <a:r>
              <a:rPr lang="en-US" dirty="0">
                <a:latin typeface="Tw Cen MT" panose="020B0602020104020603" pitchFamily="34" charset="0"/>
              </a:rPr>
              <a:t>Large banks </a:t>
            </a:r>
            <a:r>
              <a:rPr lang="en-US" dirty="0" smtClean="0">
                <a:latin typeface="Tw Cen MT" panose="020B0602020104020603" pitchFamily="34" charset="0"/>
              </a:rPr>
              <a:t>with </a:t>
            </a:r>
            <a:r>
              <a:rPr lang="en-US" dirty="0">
                <a:latin typeface="Tw Cen MT" panose="020B0602020104020603" pitchFamily="34" charset="0"/>
              </a:rPr>
              <a:t>large asset values </a:t>
            </a:r>
            <a:r>
              <a:rPr lang="en-US" dirty="0" smtClean="0">
                <a:latin typeface="Tw Cen MT" panose="020B0602020104020603" pitchFamily="34" charset="0"/>
              </a:rPr>
              <a:t>​​could </a:t>
            </a:r>
            <a:r>
              <a:rPr lang="en-US" dirty="0">
                <a:latin typeface="Tw Cen MT" panose="020B0602020104020603" pitchFamily="34" charset="0"/>
              </a:rPr>
              <a:t>reduce the risk of the shock impacts that occurred in other banks. In some cases, the shock of other banks gave benefits to the aforementioned </a:t>
            </a:r>
            <a:r>
              <a:rPr lang="en-US" dirty="0" smtClean="0">
                <a:latin typeface="Tw Cen MT" panose="020B0602020104020603" pitchFamily="34" charset="0"/>
              </a:rPr>
              <a:t>banks, example: BNI</a:t>
            </a:r>
          </a:p>
          <a:p>
            <a:r>
              <a:rPr lang="en-US" dirty="0">
                <a:latin typeface="Tw Cen MT" panose="020B0602020104020603" pitchFamily="34" charset="0"/>
              </a:rPr>
              <a:t>The Bank shocks could also be caused by the condition of the bank in the </a:t>
            </a:r>
            <a:r>
              <a:rPr lang="en-US" dirty="0" smtClean="0">
                <a:latin typeface="Tw Cen MT" panose="020B0602020104020603" pitchFamily="34" charset="0"/>
              </a:rPr>
              <a:t>past.</a:t>
            </a:r>
          </a:p>
          <a:p>
            <a:r>
              <a:rPr lang="en-US" dirty="0">
                <a:latin typeface="Tw Cen MT" panose="020B0602020104020603" pitchFamily="34" charset="0"/>
              </a:rPr>
              <a:t>In several banks with not-too-large assets, the effects of shocks did not cause significant shock to other banks</a:t>
            </a:r>
            <a:r>
              <a:rPr lang="en-US" dirty="0" smtClean="0">
                <a:latin typeface="Tw Cen MT" panose="020B0602020104020603" pitchFamily="34" charset="0"/>
              </a:rPr>
              <a:t>.</a:t>
            </a:r>
          </a:p>
          <a:p>
            <a:r>
              <a:rPr lang="en-US" dirty="0" smtClean="0">
                <a:latin typeface="Tw Cen MT" panose="020B0602020104020603" pitchFamily="34" charset="0"/>
              </a:rPr>
              <a:t>The </a:t>
            </a:r>
            <a:r>
              <a:rPr lang="en-US" dirty="0">
                <a:latin typeface="Tw Cen MT" panose="020B0602020104020603" pitchFamily="34" charset="0"/>
              </a:rPr>
              <a:t>interbank </a:t>
            </a:r>
            <a:r>
              <a:rPr lang="en-US" dirty="0" smtClean="0">
                <a:latin typeface="Tw Cen MT" panose="020B0602020104020603" pitchFamily="34" charset="0"/>
              </a:rPr>
              <a:t>shocks, even though they were </a:t>
            </a:r>
            <a:r>
              <a:rPr lang="en-US" dirty="0">
                <a:latin typeface="Tw Cen MT" panose="020B0602020104020603" pitchFamily="34" charset="0"/>
              </a:rPr>
              <a:t>statistically positive</a:t>
            </a:r>
            <a:r>
              <a:rPr lang="en-US" dirty="0" smtClean="0">
                <a:latin typeface="Tw Cen MT" panose="020B0602020104020603" pitchFamily="34" charset="0"/>
              </a:rPr>
              <a:t>, they </a:t>
            </a:r>
            <a:r>
              <a:rPr lang="en-US" dirty="0">
                <a:latin typeface="Tw Cen MT" panose="020B0602020104020603" pitchFamily="34" charset="0"/>
              </a:rPr>
              <a:t>were not too significant because the shock did not directly cause default conditions to other </a:t>
            </a:r>
            <a:r>
              <a:rPr lang="en-US" dirty="0" smtClean="0">
                <a:latin typeface="Tw Cen MT" panose="020B0602020104020603" pitchFamily="34" charset="0"/>
              </a:rPr>
              <a:t>banks and </a:t>
            </a:r>
            <a:r>
              <a:rPr lang="en-US" dirty="0">
                <a:latin typeface="Tw Cen MT" panose="020B0602020104020603" pitchFamily="34" charset="0"/>
              </a:rPr>
              <a:t>did not cause a systemic crisis in banks in Indonesia</a:t>
            </a:r>
            <a:r>
              <a:rPr lang="en-US" dirty="0" smtClean="0">
                <a:latin typeface="Tw Cen MT" panose="020B0602020104020603" pitchFamily="34" charset="0"/>
              </a:rPr>
              <a:t>.</a:t>
            </a:r>
          </a:p>
          <a:p>
            <a:r>
              <a:rPr lang="en-US" dirty="0" smtClean="0">
                <a:latin typeface="Tw Cen MT" panose="020B0602020104020603" pitchFamily="34" charset="0"/>
              </a:rPr>
              <a:t>Supported by </a:t>
            </a:r>
            <a:r>
              <a:rPr lang="en-US" dirty="0" err="1" smtClean="0">
                <a:latin typeface="Tw Cen MT" panose="020B0602020104020603" pitchFamily="34" charset="0"/>
              </a:rPr>
              <a:t>Zakaria</a:t>
            </a:r>
            <a:r>
              <a:rPr lang="en-US" dirty="0" smtClean="0">
                <a:latin typeface="Tw Cen MT" panose="020B0602020104020603" pitchFamily="34" charset="0"/>
              </a:rPr>
              <a:t> </a:t>
            </a:r>
            <a:r>
              <a:rPr lang="en-US" dirty="0">
                <a:latin typeface="Tw Cen MT" panose="020B0602020104020603" pitchFamily="34" charset="0"/>
              </a:rPr>
              <a:t>(2015) </a:t>
            </a:r>
            <a:r>
              <a:rPr lang="en-US" dirty="0" smtClean="0">
                <a:latin typeface="Tw Cen MT" panose="020B0602020104020603" pitchFamily="34" charset="0"/>
              </a:rPr>
              <a:t>and </a:t>
            </a:r>
            <a:r>
              <a:rPr lang="en-US" dirty="0" err="1">
                <a:latin typeface="Tw Cen MT" panose="020B0602020104020603" pitchFamily="34" charset="0"/>
              </a:rPr>
              <a:t>Christiawan</a:t>
            </a:r>
            <a:r>
              <a:rPr lang="en-US" dirty="0">
                <a:latin typeface="Tw Cen MT" panose="020B0602020104020603" pitchFamily="34" charset="0"/>
              </a:rPr>
              <a:t> and </a:t>
            </a:r>
            <a:r>
              <a:rPr lang="en-US" dirty="0" err="1">
                <a:latin typeface="Tw Cen MT" panose="020B0602020104020603" pitchFamily="34" charset="0"/>
              </a:rPr>
              <a:t>Arfianto</a:t>
            </a:r>
            <a:r>
              <a:rPr lang="en-US" dirty="0">
                <a:latin typeface="Tw Cen MT" panose="020B0602020104020603" pitchFamily="34" charset="0"/>
              </a:rPr>
              <a:t> (2013) </a:t>
            </a:r>
          </a:p>
        </p:txBody>
      </p:sp>
    </p:spTree>
    <p:extLst>
      <p:ext uri="{BB962C8B-B14F-4D97-AF65-F5344CB8AC3E}">
        <p14:creationId xmlns:p14="http://schemas.microsoft.com/office/powerpoint/2010/main" val="375431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8865" y="610663"/>
            <a:ext cx="8911687" cy="680255"/>
          </a:xfrm>
        </p:spPr>
        <p:txBody>
          <a:bodyPr/>
          <a:lstStyle/>
          <a:p>
            <a:r>
              <a:rPr lang="en-US" dirty="0"/>
              <a:t>Conclusion &amp; Recommendation </a:t>
            </a:r>
          </a:p>
        </p:txBody>
      </p:sp>
      <p:sp>
        <p:nvSpPr>
          <p:cNvPr id="3" name="Content Placeholder 2"/>
          <p:cNvSpPr>
            <a:spLocks noGrp="1"/>
          </p:cNvSpPr>
          <p:nvPr>
            <p:ph sz="half" idx="1"/>
          </p:nvPr>
        </p:nvSpPr>
        <p:spPr>
          <a:xfrm>
            <a:off x="1646565" y="1885761"/>
            <a:ext cx="4711205" cy="4689209"/>
          </a:xfrm>
          <a:solidFill>
            <a:schemeClr val="accent1">
              <a:lumMod val="20000"/>
              <a:lumOff val="80000"/>
            </a:schemeClr>
          </a:solidFill>
        </p:spPr>
        <p:txBody>
          <a:bodyPr>
            <a:noAutofit/>
          </a:bodyPr>
          <a:lstStyle/>
          <a:p>
            <a:pPr marL="806450" indent="-349250"/>
            <a:endParaRPr lang="en-US" dirty="0" smtClean="0">
              <a:latin typeface="Tw Cen MT" panose="020B0602020104020603" pitchFamily="34" charset="0"/>
            </a:endParaRPr>
          </a:p>
          <a:p>
            <a:pPr marL="806450" indent="-349250"/>
            <a:r>
              <a:rPr lang="en-US" dirty="0" smtClean="0">
                <a:latin typeface="Tw Cen MT" panose="020B0602020104020603" pitchFamily="34" charset="0"/>
              </a:rPr>
              <a:t>Aims of this study: analyzing </a:t>
            </a:r>
            <a:r>
              <a:rPr lang="en-US" dirty="0">
                <a:latin typeface="Tw Cen MT" panose="020B0602020104020603" pitchFamily="34" charset="0"/>
              </a:rPr>
              <a:t>the pressures and the impacts of the shock effect from one bank to other banks</a:t>
            </a:r>
            <a:r>
              <a:rPr lang="en-US" dirty="0" smtClean="0">
                <a:latin typeface="Tw Cen MT" panose="020B0602020104020603" pitchFamily="34" charset="0"/>
              </a:rPr>
              <a:t>.</a:t>
            </a:r>
          </a:p>
          <a:p>
            <a:pPr marL="806450" indent="-349250"/>
            <a:r>
              <a:rPr lang="en-US" dirty="0">
                <a:latin typeface="Tw Cen MT" panose="020B0602020104020603" pitchFamily="34" charset="0"/>
              </a:rPr>
              <a:t>The spread of the contagion risk in this study was measured from the interbank market risk channels by taking the bank vulnerabilities in interbank account interactions, the risks of the securities market and foreign exchange market</a:t>
            </a:r>
            <a:r>
              <a:rPr lang="en-US" dirty="0" smtClean="0">
                <a:latin typeface="Tw Cen MT" panose="020B0602020104020603" pitchFamily="34" charset="0"/>
              </a:rPr>
              <a:t>.</a:t>
            </a:r>
          </a:p>
          <a:p>
            <a:pPr marL="806450" indent="-349250"/>
            <a:r>
              <a:rPr lang="en-US" dirty="0">
                <a:latin typeface="Tw Cen MT" panose="020B0602020104020603" pitchFamily="34" charset="0"/>
              </a:rPr>
              <a:t>The test results show that there is one-way and two-way causalities, for two-way relationship or causality it found that there is causality between BCA and Bank </a:t>
            </a:r>
            <a:r>
              <a:rPr lang="en-US" dirty="0" err="1">
                <a:latin typeface="Tw Cen MT" panose="020B0602020104020603" pitchFamily="34" charset="0"/>
              </a:rPr>
              <a:t>Mandiri</a:t>
            </a:r>
            <a:r>
              <a:rPr lang="en-US" dirty="0">
                <a:latin typeface="Tw Cen MT" panose="020B0602020104020603" pitchFamily="34" charset="0"/>
              </a:rPr>
              <a:t>.</a:t>
            </a:r>
          </a:p>
        </p:txBody>
      </p:sp>
      <p:sp>
        <p:nvSpPr>
          <p:cNvPr id="4" name="Content Placeholder 3"/>
          <p:cNvSpPr>
            <a:spLocks noGrp="1"/>
          </p:cNvSpPr>
          <p:nvPr>
            <p:ph sz="half" idx="2"/>
          </p:nvPr>
        </p:nvSpPr>
        <p:spPr>
          <a:xfrm>
            <a:off x="6575731" y="1885762"/>
            <a:ext cx="4504764" cy="4689208"/>
          </a:xfrm>
          <a:solidFill>
            <a:schemeClr val="accent1">
              <a:lumMod val="20000"/>
              <a:lumOff val="80000"/>
            </a:schemeClr>
          </a:solidFill>
        </p:spPr>
        <p:txBody>
          <a:bodyPr>
            <a:normAutofit/>
          </a:bodyPr>
          <a:lstStyle/>
          <a:p>
            <a:pPr marL="566738" indent="-334963"/>
            <a:endParaRPr lang="en-US" dirty="0" smtClean="0">
              <a:latin typeface="Tw Cen MT" panose="020B0602020104020603" pitchFamily="34" charset="0"/>
            </a:endParaRPr>
          </a:p>
          <a:p>
            <a:pPr marL="566738" indent="-334963"/>
            <a:r>
              <a:rPr lang="en-US" dirty="0" smtClean="0">
                <a:latin typeface="Tw Cen MT" panose="020B0602020104020603" pitchFamily="34" charset="0"/>
              </a:rPr>
              <a:t>There </a:t>
            </a:r>
            <a:r>
              <a:rPr lang="en-US" dirty="0">
                <a:latin typeface="Tw Cen MT" panose="020B0602020104020603" pitchFamily="34" charset="0"/>
              </a:rPr>
              <a:t>is </a:t>
            </a:r>
            <a:r>
              <a:rPr lang="en-US" dirty="0" smtClean="0">
                <a:latin typeface="Tw Cen MT" panose="020B0602020104020603" pitchFamily="34" charset="0"/>
              </a:rPr>
              <a:t>an </a:t>
            </a:r>
            <a:r>
              <a:rPr lang="en-US" dirty="0">
                <a:latin typeface="Tw Cen MT" panose="020B0602020104020603" pitchFamily="34" charset="0"/>
              </a:rPr>
              <a:t>impact of the shock from banks j towards bank </a:t>
            </a:r>
            <a:r>
              <a:rPr lang="en-US" dirty="0" err="1">
                <a:latin typeface="Tw Cen MT" panose="020B0602020104020603" pitchFamily="34" charset="0"/>
              </a:rPr>
              <a:t>i</a:t>
            </a:r>
            <a:r>
              <a:rPr lang="en-US" dirty="0">
                <a:latin typeface="Tw Cen MT" panose="020B0602020104020603" pitchFamily="34" charset="0"/>
              </a:rPr>
              <a:t>, of which the statistics are not always positive. This shows that there is pressure among the banks in Indonesia</a:t>
            </a:r>
            <a:r>
              <a:rPr lang="en-US" dirty="0" smtClean="0">
                <a:latin typeface="Tw Cen MT" panose="020B0602020104020603" pitchFamily="34" charset="0"/>
              </a:rPr>
              <a:t>.</a:t>
            </a:r>
          </a:p>
          <a:p>
            <a:pPr marL="566738" indent="-334963"/>
            <a:r>
              <a:rPr lang="en-US" dirty="0">
                <a:latin typeface="Tw Cen MT" panose="020B0602020104020603" pitchFamily="34" charset="0"/>
              </a:rPr>
              <a:t>the shock value tends to </a:t>
            </a:r>
            <a:r>
              <a:rPr lang="en-US" dirty="0" smtClean="0">
                <a:latin typeface="Tw Cen MT" panose="020B0602020104020603" pitchFamily="34" charset="0"/>
              </a:rPr>
              <a:t>be </a:t>
            </a:r>
            <a:r>
              <a:rPr lang="en-US" dirty="0">
                <a:latin typeface="Tw Cen MT" panose="020B0602020104020603" pitchFamily="34" charset="0"/>
              </a:rPr>
              <a:t>small so that it does not lead to direct systemic crisis</a:t>
            </a:r>
            <a:r>
              <a:rPr lang="en-US" dirty="0" smtClean="0">
                <a:latin typeface="Tw Cen MT" panose="020B0602020104020603" pitchFamily="34" charset="0"/>
              </a:rPr>
              <a:t>.</a:t>
            </a:r>
          </a:p>
          <a:p>
            <a:pPr marL="566738" indent="-334963"/>
            <a:r>
              <a:rPr lang="en-US" dirty="0">
                <a:latin typeface="Tw Cen MT" panose="020B0602020104020603" pitchFamily="34" charset="0"/>
              </a:rPr>
              <a:t>The limitation in this study is </a:t>
            </a:r>
            <a:r>
              <a:rPr lang="en-US" dirty="0" smtClean="0">
                <a:latin typeface="Tw Cen MT" panose="020B0602020104020603" pitchFamily="34" charset="0"/>
              </a:rPr>
              <a:t>it </a:t>
            </a:r>
            <a:r>
              <a:rPr lang="en-US" dirty="0">
                <a:latin typeface="Tw Cen MT" panose="020B0602020104020603" pitchFamily="34" charset="0"/>
              </a:rPr>
              <a:t>does not take the distribution channel in terms of liquidity, therefore, the future studies are expected to take the contagion risk assessment in terms of liquidity into account.</a:t>
            </a:r>
          </a:p>
        </p:txBody>
      </p:sp>
      <p:sp>
        <p:nvSpPr>
          <p:cNvPr id="5" name="Right Arrow 4"/>
          <p:cNvSpPr/>
          <p:nvPr/>
        </p:nvSpPr>
        <p:spPr>
          <a:xfrm>
            <a:off x="6212380" y="3769445"/>
            <a:ext cx="578224" cy="914400"/>
          </a:xfrm>
          <a:prstGeom prst="rightArrow">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356279" y="1602732"/>
            <a:ext cx="580572" cy="566057"/>
          </a:xfrm>
          <a:prstGeom prst="ellipse">
            <a:avLst/>
          </a:prstGeom>
          <a:solidFill>
            <a:schemeClr val="accent1">
              <a:lumMod val="60000"/>
              <a:lumOff val="40000"/>
              <a:alpha val="30000"/>
            </a:schemeClr>
          </a:solidFill>
          <a:ln>
            <a:noFill/>
          </a:ln>
          <a:effectLst>
            <a:outerShdw blurRad="63500" dist="381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w Cen MT" panose="020B0602020104020603" pitchFamily="34" charset="0"/>
              </a:rPr>
              <a:t>1</a:t>
            </a:r>
            <a:endParaRPr lang="en-US" sz="2400" b="1" dirty="0">
              <a:solidFill>
                <a:schemeClr val="tx1"/>
              </a:solidFill>
              <a:latin typeface="Tw Cen MT" panose="020B0602020104020603" pitchFamily="34" charset="0"/>
            </a:endParaRPr>
          </a:p>
        </p:txBody>
      </p:sp>
      <p:sp>
        <p:nvSpPr>
          <p:cNvPr id="7" name="Oval 6"/>
          <p:cNvSpPr/>
          <p:nvPr/>
        </p:nvSpPr>
        <p:spPr>
          <a:xfrm>
            <a:off x="10767878" y="1602732"/>
            <a:ext cx="580572" cy="566057"/>
          </a:xfrm>
          <a:prstGeom prst="ellipse">
            <a:avLst/>
          </a:prstGeom>
          <a:solidFill>
            <a:schemeClr val="accent1">
              <a:lumMod val="60000"/>
              <a:lumOff val="40000"/>
              <a:alpha val="30000"/>
            </a:schemeClr>
          </a:solidFill>
          <a:ln>
            <a:noFill/>
          </a:ln>
          <a:effectLst>
            <a:outerShdw blurRad="63500" dist="381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w Cen MT" panose="020B0602020104020603" pitchFamily="34" charset="0"/>
              </a:rPr>
              <a:t>2</a:t>
            </a:r>
            <a:endParaRPr lang="en-US" sz="2400" b="1" dirty="0">
              <a:solidFill>
                <a:schemeClr val="tx1"/>
              </a:solidFill>
              <a:latin typeface="Tw Cen MT" panose="020B0602020104020603" pitchFamily="34" charset="0"/>
            </a:endParaRPr>
          </a:p>
        </p:txBody>
      </p:sp>
    </p:spTree>
    <p:extLst>
      <p:ext uri="{BB962C8B-B14F-4D97-AF65-F5344CB8AC3E}">
        <p14:creationId xmlns:p14="http://schemas.microsoft.com/office/powerpoint/2010/main" val="149827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9473" y="3484138"/>
            <a:ext cx="8915399" cy="1709057"/>
          </a:xfrm>
        </p:spPr>
        <p:txBody>
          <a:bodyPr>
            <a:normAutofit/>
          </a:bodyPr>
          <a:lstStyle/>
          <a:p>
            <a:r>
              <a:rPr lang="en-US" b="1" dirty="0" smtClean="0">
                <a:solidFill>
                  <a:schemeClr val="tx2">
                    <a:lumMod val="50000"/>
                  </a:schemeClr>
                </a:solidFill>
                <a:latin typeface="Tw Cen MT" panose="020B0602020104020603" pitchFamily="34" charset="0"/>
              </a:rPr>
              <a:t>Thank you</a:t>
            </a:r>
            <a:endParaRPr lang="en-US" dirty="0">
              <a:solidFill>
                <a:schemeClr val="tx2">
                  <a:lumMod val="50000"/>
                </a:schemeClr>
              </a:solidFill>
              <a:latin typeface="Tw Cen MT" panose="020B0602020104020603" pitchFamily="34" charset="0"/>
            </a:endParaRPr>
          </a:p>
        </p:txBody>
      </p:sp>
      <p:grpSp>
        <p:nvGrpSpPr>
          <p:cNvPr id="39" name="Group 38"/>
          <p:cNvGrpSpPr/>
          <p:nvPr/>
        </p:nvGrpSpPr>
        <p:grpSpPr>
          <a:xfrm>
            <a:off x="5415440" y="4704736"/>
            <a:ext cx="5556191" cy="153206"/>
            <a:chOff x="3305254" y="3736406"/>
            <a:chExt cx="5556191" cy="153206"/>
          </a:xfrm>
        </p:grpSpPr>
        <p:sp>
          <p:nvSpPr>
            <p:cNvPr id="4" name="Oval 3"/>
            <p:cNvSpPr/>
            <p:nvPr/>
          </p:nvSpPr>
          <p:spPr>
            <a:xfrm>
              <a:off x="3305254" y="3761596"/>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96085" y="3761596"/>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686916" y="3761596"/>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877747" y="3761596"/>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061276" y="3761596"/>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42327" y="3746045"/>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4433158" y="3746045"/>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4623989" y="3746045"/>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4814820" y="3746045"/>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4998349" y="3746045"/>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5179400" y="3748549"/>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70231" y="3748549"/>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561062" y="3748549"/>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5751893" y="3748549"/>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5935422" y="3748549"/>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103261" y="3751957"/>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294092" y="3751957"/>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484923" y="3751957"/>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675754" y="3751957"/>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6859283" y="3751957"/>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7040334" y="3736406"/>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7231165" y="3736406"/>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7421996" y="3736406"/>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7612827" y="3736406"/>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7796356" y="3736406"/>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977407" y="3738910"/>
              <a:ext cx="128016" cy="12801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168238" y="3738910"/>
              <a:ext cx="128016" cy="12801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8359069" y="3738910"/>
              <a:ext cx="128016" cy="12801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8549900" y="3738910"/>
              <a:ext cx="128016" cy="12801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8733429" y="3738910"/>
              <a:ext cx="128016" cy="12801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10252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1090</TotalTime>
  <Words>901</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Cambria Math</vt:lpstr>
      <vt:lpstr>Century Gothic</vt:lpstr>
      <vt:lpstr>Tw Cen MT</vt:lpstr>
      <vt:lpstr>Wingdings</vt:lpstr>
      <vt:lpstr>Wingdings 3</vt:lpstr>
      <vt:lpstr>Wisp</vt:lpstr>
      <vt:lpstr>Measuring Contagion Risk on Banking system in the Digital Era</vt:lpstr>
      <vt:lpstr>Introduction</vt:lpstr>
      <vt:lpstr>Literature Review</vt:lpstr>
      <vt:lpstr>Hypothesis</vt:lpstr>
      <vt:lpstr>Three variables were used to measure the financial contagion risk indicator (Christiawan &amp; Arfianto, 2013):</vt:lpstr>
      <vt:lpstr>Result &amp; Analysis</vt:lpstr>
      <vt:lpstr>Vector Auto Regression Analysis</vt:lpstr>
      <vt:lpstr>Conclusion &amp; Recommendation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Contagion Risk on Banking system in the Digital Era</dc:title>
  <dc:creator>WINDOWS 8.1</dc:creator>
  <cp:lastModifiedBy>WINDOWS 8.1</cp:lastModifiedBy>
  <cp:revision>33</cp:revision>
  <dcterms:created xsi:type="dcterms:W3CDTF">2019-07-24T05:46:21Z</dcterms:created>
  <dcterms:modified xsi:type="dcterms:W3CDTF">2019-07-26T00:03:14Z</dcterms:modified>
</cp:coreProperties>
</file>