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1" r:id="rId4"/>
    <p:sldId id="262" r:id="rId5"/>
    <p:sldId id="263" r:id="rId6"/>
    <p:sldId id="276" r:id="rId7"/>
    <p:sldId id="264" r:id="rId8"/>
    <p:sldId id="277" r:id="rId9"/>
    <p:sldId id="265" r:id="rId10"/>
    <p:sldId id="266" r:id="rId11"/>
    <p:sldId id="279" r:id="rId12"/>
    <p:sldId id="267" r:id="rId13"/>
    <p:sldId id="268" r:id="rId14"/>
    <p:sldId id="269" r:id="rId15"/>
    <p:sldId id="278" r:id="rId16"/>
    <p:sldId id="270" r:id="rId17"/>
    <p:sldId id="25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8" d="100"/>
          <a:sy n="68" d="100"/>
        </p:scale>
        <p:origin x="13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CB893E9E-887A-4A05-983E-2291FCF8A663}" type="datetimeFigureOut">
              <a:rPr lang="en-US" altLang="en-US"/>
              <a:pPr>
                <a:defRPr/>
              </a:pPr>
              <a:t>7/30/2019</a:t>
            </a:fld>
            <a:endParaRPr lang="en-US" altLang="en-US"/>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7BBEC644-E0AE-4937-BE6F-5EADF7495ACE}" type="slidenum">
              <a:rPr lang="en-US" altLang="en-US"/>
              <a:pPr>
                <a:defRPr/>
              </a:pPr>
              <a:t>‹#›</a:t>
            </a:fld>
            <a:endParaRPr lang="en-US" altLang="en-US"/>
          </a:p>
        </p:txBody>
      </p:sp>
    </p:spTree>
    <p:extLst>
      <p:ext uri="{BB962C8B-B14F-4D97-AF65-F5344CB8AC3E}">
        <p14:creationId xmlns:p14="http://schemas.microsoft.com/office/powerpoint/2010/main" val="382127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98C3E734-A1CE-4B65-97B5-3B3F3C0075FD}" type="datetimeFigureOut">
              <a:rPr lang="en-US" altLang="en-US"/>
              <a:pPr>
                <a:defRPr/>
              </a:pPr>
              <a:t>7/30/2019</a:t>
            </a:fld>
            <a:endParaRPr lang="en-US" altLang="en-US"/>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F76FA5CA-C44C-478C-AC96-D721485EA6BF}" type="slidenum">
              <a:rPr lang="en-US" altLang="en-US"/>
              <a:pPr>
                <a:defRPr/>
              </a:pPr>
              <a:t>‹#›</a:t>
            </a:fld>
            <a:endParaRPr lang="en-US" altLang="en-US"/>
          </a:p>
        </p:txBody>
      </p:sp>
    </p:spTree>
    <p:extLst>
      <p:ext uri="{BB962C8B-B14F-4D97-AF65-F5344CB8AC3E}">
        <p14:creationId xmlns:p14="http://schemas.microsoft.com/office/powerpoint/2010/main" val="1431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CF71CAD0-2194-4389-80C6-8FAB512EB5BC}" type="datetimeFigureOut">
              <a:rPr lang="en-US" altLang="en-US"/>
              <a:pPr>
                <a:defRPr/>
              </a:pPr>
              <a:t>7/30/2019</a:t>
            </a:fld>
            <a:endParaRPr lang="en-US" altLang="en-US"/>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EA1BB0EE-B5DA-4F4B-A809-2D2BCFC482D7}" type="slidenum">
              <a:rPr lang="en-US" altLang="en-US"/>
              <a:pPr>
                <a:defRPr/>
              </a:pPr>
              <a:t>‹#›</a:t>
            </a:fld>
            <a:endParaRPr lang="en-US" altLang="en-US"/>
          </a:p>
        </p:txBody>
      </p:sp>
    </p:spTree>
    <p:extLst>
      <p:ext uri="{BB962C8B-B14F-4D97-AF65-F5344CB8AC3E}">
        <p14:creationId xmlns:p14="http://schemas.microsoft.com/office/powerpoint/2010/main" val="1493128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7FC54F86-24C3-4316-BBBC-6A0AA74D97E7}" type="datetimeFigureOut">
              <a:rPr lang="en-US" altLang="en-US"/>
              <a:pPr>
                <a:defRPr/>
              </a:pPr>
              <a:t>7/30/2019</a:t>
            </a:fld>
            <a:endParaRPr lang="en-US" altLang="en-US"/>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9D5F9559-D1FF-4B80-B06B-8A50845C7F80}" type="slidenum">
              <a:rPr lang="en-US" altLang="en-US"/>
              <a:pPr>
                <a:defRPr/>
              </a:pPr>
              <a:t>‹#›</a:t>
            </a:fld>
            <a:endParaRPr lang="en-US" altLang="en-US"/>
          </a:p>
        </p:txBody>
      </p:sp>
    </p:spTree>
    <p:extLst>
      <p:ext uri="{BB962C8B-B14F-4D97-AF65-F5344CB8AC3E}">
        <p14:creationId xmlns:p14="http://schemas.microsoft.com/office/powerpoint/2010/main" val="200471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4D5C407D-A1BA-4910-B232-FC142DC38CDC}" type="datetimeFigureOut">
              <a:rPr lang="en-US" altLang="en-US"/>
              <a:pPr>
                <a:defRPr/>
              </a:pPr>
              <a:t>7/30/2019</a:t>
            </a:fld>
            <a:endParaRPr lang="en-US" altLang="en-US"/>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1954F9F8-74F7-44AF-B542-960275861F2F}" type="slidenum">
              <a:rPr lang="en-US" altLang="en-US"/>
              <a:pPr>
                <a:defRPr/>
              </a:pPr>
              <a:t>‹#›</a:t>
            </a:fld>
            <a:endParaRPr lang="en-US" altLang="en-US"/>
          </a:p>
        </p:txBody>
      </p:sp>
    </p:spTree>
    <p:extLst>
      <p:ext uri="{BB962C8B-B14F-4D97-AF65-F5344CB8AC3E}">
        <p14:creationId xmlns:p14="http://schemas.microsoft.com/office/powerpoint/2010/main" val="1201319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C9B3EA30-BE63-4B88-94B6-7083881BD4AA}" type="datetimeFigureOut">
              <a:rPr lang="en-US" altLang="en-US"/>
              <a:pPr>
                <a:defRPr/>
              </a:pPr>
              <a:t>7/30/2019</a:t>
            </a:fld>
            <a:endParaRPr lang="en-US" altLang="en-US"/>
          </a:p>
        </p:txBody>
      </p:sp>
      <p:sp>
        <p:nvSpPr>
          <p:cNvPr id="6"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0560DF44-2050-40FE-AC2F-6B2558975B71}" type="slidenum">
              <a:rPr lang="en-US" altLang="en-US"/>
              <a:pPr>
                <a:defRPr/>
              </a:pPr>
              <a:t>‹#›</a:t>
            </a:fld>
            <a:endParaRPr lang="en-US" altLang="en-US"/>
          </a:p>
        </p:txBody>
      </p:sp>
    </p:spTree>
    <p:extLst>
      <p:ext uri="{BB962C8B-B14F-4D97-AF65-F5344CB8AC3E}">
        <p14:creationId xmlns:p14="http://schemas.microsoft.com/office/powerpoint/2010/main" val="48115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833C7D56-E8FB-40A6-BF00-90E9DEF1F55C}" type="datetimeFigureOut">
              <a:rPr lang="en-US" altLang="en-US"/>
              <a:pPr>
                <a:defRPr/>
              </a:pPr>
              <a:t>7/30/2019</a:t>
            </a:fld>
            <a:endParaRPr lang="en-US" altLang="en-US"/>
          </a:p>
        </p:txBody>
      </p:sp>
      <p:sp>
        <p:nvSpPr>
          <p:cNvPr id="8"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9CABDDAA-BC1F-42EC-BB6E-970F0598CAC4}" type="slidenum">
              <a:rPr lang="en-US" altLang="en-US"/>
              <a:pPr>
                <a:defRPr/>
              </a:pPr>
              <a:t>‹#›</a:t>
            </a:fld>
            <a:endParaRPr lang="en-US" altLang="en-US"/>
          </a:p>
        </p:txBody>
      </p:sp>
    </p:spTree>
    <p:extLst>
      <p:ext uri="{BB962C8B-B14F-4D97-AF65-F5344CB8AC3E}">
        <p14:creationId xmlns:p14="http://schemas.microsoft.com/office/powerpoint/2010/main" val="230421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20AA325B-29F0-40A0-8D24-EB0FEE66724C}" type="datetimeFigureOut">
              <a:rPr lang="en-US" altLang="en-US"/>
              <a:pPr>
                <a:defRPr/>
              </a:pPr>
              <a:t>7/30/2019</a:t>
            </a:fld>
            <a:endParaRPr lang="en-US" altLang="en-US"/>
          </a:p>
        </p:txBody>
      </p:sp>
      <p:sp>
        <p:nvSpPr>
          <p:cNvPr id="4"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0CAC2B60-B2C1-4867-9CCA-F7E0C1AAEABC}" type="slidenum">
              <a:rPr lang="en-US" altLang="en-US"/>
              <a:pPr>
                <a:defRPr/>
              </a:pPr>
              <a:t>‹#›</a:t>
            </a:fld>
            <a:endParaRPr lang="en-US" altLang="en-US"/>
          </a:p>
        </p:txBody>
      </p:sp>
    </p:spTree>
    <p:extLst>
      <p:ext uri="{BB962C8B-B14F-4D97-AF65-F5344CB8AC3E}">
        <p14:creationId xmlns:p14="http://schemas.microsoft.com/office/powerpoint/2010/main" val="15041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5DB72F65-F43B-4BFD-A89E-B30383D0D04C}" type="datetimeFigureOut">
              <a:rPr lang="en-US" altLang="en-US"/>
              <a:pPr>
                <a:defRPr/>
              </a:pPr>
              <a:t>7/30/2019</a:t>
            </a:fld>
            <a:endParaRPr lang="en-US" altLang="en-US"/>
          </a:p>
        </p:txBody>
      </p:sp>
      <p:sp>
        <p:nvSpPr>
          <p:cNvPr id="3"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0C5D098A-EA10-4C85-8520-307D6105DB7F}" type="slidenum">
              <a:rPr lang="en-US" altLang="en-US"/>
              <a:pPr>
                <a:defRPr/>
              </a:pPr>
              <a:t>‹#›</a:t>
            </a:fld>
            <a:endParaRPr lang="en-US" altLang="en-US"/>
          </a:p>
        </p:txBody>
      </p:sp>
    </p:spTree>
    <p:extLst>
      <p:ext uri="{BB962C8B-B14F-4D97-AF65-F5344CB8AC3E}">
        <p14:creationId xmlns:p14="http://schemas.microsoft.com/office/powerpoint/2010/main" val="1064618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100A0795-658C-4620-A213-AF8F90F3E647}" type="datetimeFigureOut">
              <a:rPr lang="en-US" altLang="en-US"/>
              <a:pPr>
                <a:defRPr/>
              </a:pPr>
              <a:t>7/30/2019</a:t>
            </a:fld>
            <a:endParaRPr lang="en-US" altLang="en-US"/>
          </a:p>
        </p:txBody>
      </p:sp>
      <p:sp>
        <p:nvSpPr>
          <p:cNvPr id="6"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371B5AFD-C3FF-420B-A984-089FBED4B100}" type="slidenum">
              <a:rPr lang="en-US" altLang="en-US"/>
              <a:pPr>
                <a:defRPr/>
              </a:pPr>
              <a:t>‹#›</a:t>
            </a:fld>
            <a:endParaRPr lang="en-US" altLang="en-US"/>
          </a:p>
        </p:txBody>
      </p:sp>
    </p:spTree>
    <p:extLst>
      <p:ext uri="{BB962C8B-B14F-4D97-AF65-F5344CB8AC3E}">
        <p14:creationId xmlns:p14="http://schemas.microsoft.com/office/powerpoint/2010/main" val="30011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a:extLst>
              <a:ext uri="{FF2B5EF4-FFF2-40B4-BE49-F238E27FC236}">
                <a16:creationId xmlns="" xmlns:a16="http://schemas.microsoft.com/office/drawing/2014/main" id="{181F7505-7234-4B59-8F51-BDC1D2E66699}"/>
              </a:ext>
            </a:extLst>
          </p:cNvPr>
          <p:cNvSpPr>
            <a:spLocks noGrp="1"/>
          </p:cNvSpPr>
          <p:nvPr>
            <p:ph type="dt" sz="half" idx="10"/>
          </p:nvPr>
        </p:nvSpPr>
        <p:spPr/>
        <p:txBody>
          <a:bodyPr/>
          <a:lstStyle>
            <a:lvl1pPr>
              <a:defRPr/>
            </a:lvl1pPr>
          </a:lstStyle>
          <a:p>
            <a:pPr>
              <a:defRPr/>
            </a:pPr>
            <a:fld id="{D472BF7D-76FD-4C17-A9D0-80EBD38747DC}" type="datetimeFigureOut">
              <a:rPr lang="en-US" altLang="en-US"/>
              <a:pPr>
                <a:defRPr/>
              </a:pPr>
              <a:t>7/30/2019</a:t>
            </a:fld>
            <a:endParaRPr lang="en-US" altLang="en-US"/>
          </a:p>
        </p:txBody>
      </p:sp>
      <p:sp>
        <p:nvSpPr>
          <p:cNvPr id="6" name="Footer Placeholder 4">
            <a:extLst>
              <a:ext uri="{FF2B5EF4-FFF2-40B4-BE49-F238E27FC236}">
                <a16:creationId xmlns="" xmlns:a16="http://schemas.microsoft.com/office/drawing/2014/main" id="{C3421280-2C88-4B14-9A06-0DA2CDBD34E4}"/>
              </a:ext>
            </a:extLst>
          </p:cNvPr>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a:extLst>
              <a:ext uri="{FF2B5EF4-FFF2-40B4-BE49-F238E27FC236}">
                <a16:creationId xmlns="" xmlns:a16="http://schemas.microsoft.com/office/drawing/2014/main" id="{B4E58A74-E797-4839-A1CD-BD7EAAD71AE8}"/>
              </a:ext>
            </a:extLst>
          </p:cNvPr>
          <p:cNvSpPr>
            <a:spLocks noGrp="1"/>
          </p:cNvSpPr>
          <p:nvPr>
            <p:ph type="sldNum" sz="quarter" idx="12"/>
          </p:nvPr>
        </p:nvSpPr>
        <p:spPr/>
        <p:txBody>
          <a:bodyPr/>
          <a:lstStyle>
            <a:lvl1pPr>
              <a:defRPr/>
            </a:lvl1pPr>
          </a:lstStyle>
          <a:p>
            <a:pPr>
              <a:defRPr/>
            </a:pPr>
            <a:fld id="{17F5D274-D3B7-4E66-804C-5F2CC5E983B6}" type="slidenum">
              <a:rPr lang="en-US" altLang="en-US"/>
              <a:pPr>
                <a:defRPr/>
              </a:pPr>
              <a:t>‹#›</a:t>
            </a:fld>
            <a:endParaRPr lang="en-US" altLang="en-US"/>
          </a:p>
        </p:txBody>
      </p:sp>
    </p:spTree>
    <p:extLst>
      <p:ext uri="{BB962C8B-B14F-4D97-AF65-F5344CB8AC3E}">
        <p14:creationId xmlns:p14="http://schemas.microsoft.com/office/powerpoint/2010/main" val="3361457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 xmlns:a16="http://schemas.microsoft.com/office/drawing/2014/main" id="{181F7505-7234-4B59-8F51-BDC1D2E66699}"/>
              </a:ext>
            </a:extLst>
          </p:cNvPr>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latin typeface="Calibri" panose="020F0502020204030204" pitchFamily="34" charset="0"/>
              </a:defRPr>
            </a:lvl1pPr>
          </a:lstStyle>
          <a:p>
            <a:pPr fontAlgn="base">
              <a:spcBef>
                <a:spcPct val="0"/>
              </a:spcBef>
              <a:spcAft>
                <a:spcPct val="0"/>
              </a:spcAft>
              <a:defRPr/>
            </a:pPr>
            <a:fld id="{C8EC250A-F1B5-4CBE-8EE1-997BCB57808D}" type="datetimeFigureOut">
              <a:rPr lang="en-US" altLang="en-US">
                <a:ea typeface="MS PGothic" panose="020B0600070205080204" pitchFamily="34" charset="-128"/>
              </a:rPr>
              <a:pPr fontAlgn="base">
                <a:spcBef>
                  <a:spcPct val="0"/>
                </a:spcBef>
                <a:spcAft>
                  <a:spcPct val="0"/>
                </a:spcAft>
                <a:defRPr/>
              </a:pPr>
              <a:t>7/30/2019</a:t>
            </a:fld>
            <a:endParaRPr lang="en-US" altLang="en-US">
              <a:ea typeface="MS PGothic" panose="020B0600070205080204" pitchFamily="34" charset="-128"/>
            </a:endParaRPr>
          </a:p>
        </p:txBody>
      </p:sp>
      <p:sp>
        <p:nvSpPr>
          <p:cNvPr id="5" name="Footer Placeholder 4">
            <a:extLst>
              <a:ext uri="{FF2B5EF4-FFF2-40B4-BE49-F238E27FC236}">
                <a16:creationId xmlns="" xmlns:a16="http://schemas.microsoft.com/office/drawing/2014/main" id="{C3421280-2C88-4B14-9A06-0DA2CDBD34E4}"/>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a:extLst>
              <a:ext uri="{FF2B5EF4-FFF2-40B4-BE49-F238E27FC236}">
                <a16:creationId xmlns="" xmlns:a16="http://schemas.microsoft.com/office/drawing/2014/main" id="{B4E58A74-E797-4839-A1CD-BD7EAAD71AE8}"/>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latin typeface="Calibri" panose="020F0502020204030204" pitchFamily="34" charset="0"/>
              </a:defRPr>
            </a:lvl1pPr>
          </a:lstStyle>
          <a:p>
            <a:pPr fontAlgn="base">
              <a:spcBef>
                <a:spcPct val="0"/>
              </a:spcBef>
              <a:spcAft>
                <a:spcPct val="0"/>
              </a:spcAft>
              <a:defRPr/>
            </a:pPr>
            <a:fld id="{ECBEEF45-2C75-4505-B93B-D3DA291D5B71}" type="slidenum">
              <a:rPr lang="en-US" altLang="en-US">
                <a:ea typeface="MS PGothic" panose="020B0600070205080204" pitchFamily="34" charset="-128"/>
              </a:rPr>
              <a:pPr fontAlgn="base">
                <a:spcBef>
                  <a:spcPct val="0"/>
                </a:spcBef>
                <a:spcAft>
                  <a:spcPct val="0"/>
                </a:spcAft>
                <a:defRPr/>
              </a:pPr>
              <a:t>‹#›</a:t>
            </a:fld>
            <a:endParaRPr lang="en-US" altLang="en-US">
              <a:ea typeface="MS PGothic" panose="020B0600070205080204" pitchFamily="34" charset="-128"/>
            </a:endParaRPr>
          </a:p>
        </p:txBody>
      </p:sp>
    </p:spTree>
    <p:extLst>
      <p:ext uri="{BB962C8B-B14F-4D97-AF65-F5344CB8AC3E}">
        <p14:creationId xmlns:p14="http://schemas.microsoft.com/office/powerpoint/2010/main" val="28529308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3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3300">
          <a:solidFill>
            <a:schemeClr val="tx1"/>
          </a:solidFill>
          <a:latin typeface="Calibri" charset="0"/>
          <a:ea typeface="MS PGothic" panose="020B0600070205080204" pitchFamily="34" charset="-128"/>
        </a:defRPr>
      </a:lvl2pPr>
      <a:lvl3pPr algn="ctr" rtl="0" eaLnBrk="0" fontAlgn="base" hangingPunct="0">
        <a:spcBef>
          <a:spcPct val="0"/>
        </a:spcBef>
        <a:spcAft>
          <a:spcPct val="0"/>
        </a:spcAft>
        <a:defRPr sz="3300">
          <a:solidFill>
            <a:schemeClr val="tx1"/>
          </a:solidFill>
          <a:latin typeface="Calibri" charset="0"/>
          <a:ea typeface="MS PGothic" panose="020B0600070205080204" pitchFamily="34" charset="-128"/>
        </a:defRPr>
      </a:lvl3pPr>
      <a:lvl4pPr algn="ctr" rtl="0" eaLnBrk="0" fontAlgn="base" hangingPunct="0">
        <a:spcBef>
          <a:spcPct val="0"/>
        </a:spcBef>
        <a:spcAft>
          <a:spcPct val="0"/>
        </a:spcAft>
        <a:defRPr sz="3300">
          <a:solidFill>
            <a:schemeClr val="tx1"/>
          </a:solidFill>
          <a:latin typeface="Calibri" charset="0"/>
          <a:ea typeface="MS PGothic" panose="020B0600070205080204" pitchFamily="34" charset="-128"/>
        </a:defRPr>
      </a:lvl4pPr>
      <a:lvl5pPr algn="ctr" rtl="0" eaLnBrk="0" fontAlgn="base" hangingPunct="0">
        <a:spcBef>
          <a:spcPct val="0"/>
        </a:spcBef>
        <a:spcAft>
          <a:spcPct val="0"/>
        </a:spcAft>
        <a:defRPr sz="3300">
          <a:solidFill>
            <a:schemeClr val="tx1"/>
          </a:solidFill>
          <a:latin typeface="Calibri" charset="0"/>
          <a:ea typeface="MS PGothic" panose="020B0600070205080204" pitchFamily="34" charset="-128"/>
        </a:defRPr>
      </a:lvl5pPr>
      <a:lvl6pPr marL="342900" algn="ctr" rtl="0" fontAlgn="base">
        <a:spcBef>
          <a:spcPct val="0"/>
        </a:spcBef>
        <a:spcAft>
          <a:spcPct val="0"/>
        </a:spcAft>
        <a:defRPr sz="3300">
          <a:solidFill>
            <a:schemeClr val="tx1"/>
          </a:solidFill>
          <a:latin typeface="Calibri" charset="0"/>
          <a:ea typeface="ＭＳ Ｐゴシック" charset="0"/>
        </a:defRPr>
      </a:lvl6pPr>
      <a:lvl7pPr marL="685800" algn="ctr" rtl="0" fontAlgn="base">
        <a:spcBef>
          <a:spcPct val="0"/>
        </a:spcBef>
        <a:spcAft>
          <a:spcPct val="0"/>
        </a:spcAft>
        <a:defRPr sz="3300">
          <a:solidFill>
            <a:schemeClr val="tx1"/>
          </a:solidFill>
          <a:latin typeface="Calibri" charset="0"/>
          <a:ea typeface="ＭＳ Ｐゴシック" charset="0"/>
        </a:defRPr>
      </a:lvl7pPr>
      <a:lvl8pPr marL="1028700" algn="ctr" rtl="0" fontAlgn="base">
        <a:spcBef>
          <a:spcPct val="0"/>
        </a:spcBef>
        <a:spcAft>
          <a:spcPct val="0"/>
        </a:spcAft>
        <a:defRPr sz="3300">
          <a:solidFill>
            <a:schemeClr val="tx1"/>
          </a:solidFill>
          <a:latin typeface="Calibri" charset="0"/>
          <a:ea typeface="ＭＳ Ｐゴシック" charset="0"/>
        </a:defRPr>
      </a:lvl8pPr>
      <a:lvl9pPr marL="1371600" algn="ctr" rtl="0" fontAlgn="base">
        <a:spcBef>
          <a:spcPct val="0"/>
        </a:spcBef>
        <a:spcAft>
          <a:spcPct val="0"/>
        </a:spcAft>
        <a:defRPr sz="3300">
          <a:solidFill>
            <a:schemeClr val="tx1"/>
          </a:solidFill>
          <a:latin typeface="Calibri" charset="0"/>
          <a:ea typeface="ＭＳ Ｐゴシック"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S PGothic" panose="020B0600070205080204" pitchFamily="34" charset="-128"/>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BDE7389B-7601-4531-A1DD-484FAECE78BD}"/>
              </a:ext>
            </a:extLst>
          </p:cNvPr>
          <p:cNvSpPr>
            <a:spLocks noGrp="1"/>
          </p:cNvSpPr>
          <p:nvPr>
            <p:ph type="subTitle" idx="1"/>
          </p:nvPr>
        </p:nvSpPr>
        <p:spPr>
          <a:xfrm>
            <a:off x="1143000" y="3267076"/>
            <a:ext cx="6777038" cy="2178844"/>
          </a:xfrm>
          <a:solidFill>
            <a:srgbClr val="FFFF00"/>
          </a:solidFill>
        </p:spPr>
        <p:txBody>
          <a:bodyPr rtlCol="0">
            <a:normAutofit fontScale="77500" lnSpcReduction="20000"/>
          </a:bodyPr>
          <a:lstStyle/>
          <a:p>
            <a:pPr>
              <a:defRPr/>
            </a:pPr>
            <a:endParaRPr lang="en-US" dirty="0"/>
          </a:p>
          <a:p>
            <a:pPr>
              <a:defRPr/>
            </a:pPr>
            <a:r>
              <a:rPr lang="sv-SE" dirty="0"/>
              <a:t> </a:t>
            </a:r>
            <a:r>
              <a:rPr lang="hu-HU" sz="2600" b="1" dirty="0">
                <a:solidFill>
                  <a:schemeClr val="tx1"/>
                </a:solidFill>
              </a:rPr>
              <a:t>How Does   Financial Performance Enhance  </a:t>
            </a:r>
            <a:endParaRPr lang="en-ID" sz="2600" b="1" dirty="0" smtClean="0">
              <a:solidFill>
                <a:schemeClr val="tx1"/>
              </a:solidFill>
            </a:endParaRPr>
          </a:p>
          <a:p>
            <a:pPr>
              <a:defRPr/>
            </a:pPr>
            <a:r>
              <a:rPr lang="hu-HU" sz="2600" b="1" dirty="0" smtClean="0">
                <a:solidFill>
                  <a:schemeClr val="tx1"/>
                </a:solidFill>
              </a:rPr>
              <a:t>Stock </a:t>
            </a:r>
            <a:r>
              <a:rPr lang="hu-HU" sz="2600" b="1" dirty="0">
                <a:solidFill>
                  <a:schemeClr val="tx1"/>
                </a:solidFill>
              </a:rPr>
              <a:t>Return of Indonesian Banks?</a:t>
            </a:r>
            <a:endParaRPr lang="en-US" sz="2600" b="1" dirty="0">
              <a:solidFill>
                <a:schemeClr val="tx1"/>
              </a:solidFill>
            </a:endParaRPr>
          </a:p>
          <a:p>
            <a:pPr>
              <a:defRPr/>
            </a:pPr>
            <a:endParaRPr lang="id-ID" dirty="0">
              <a:solidFill>
                <a:srgbClr val="FF0000"/>
              </a:solidFill>
              <a:ea typeface="+mn-ea"/>
            </a:endParaRPr>
          </a:p>
          <a:p>
            <a:pPr eaLnBrk="1" fontAlgn="auto" hangingPunct="1">
              <a:spcAft>
                <a:spcPts val="0"/>
              </a:spcAft>
              <a:defRPr/>
            </a:pPr>
            <a:r>
              <a:rPr lang="id-ID" dirty="0" smtClean="0">
                <a:solidFill>
                  <a:srgbClr val="FF0000"/>
                </a:solidFill>
                <a:latin typeface="Arial Black" panose="020B0A04020102020204" pitchFamily="34" charset="0"/>
                <a:ea typeface="+mn-ea"/>
              </a:rPr>
              <a:t>Arni </a:t>
            </a:r>
            <a:r>
              <a:rPr lang="id-ID" dirty="0" smtClean="0">
                <a:solidFill>
                  <a:srgbClr val="FF0000"/>
                </a:solidFill>
                <a:latin typeface="Arial Black" panose="020B0A04020102020204" pitchFamily="34" charset="0"/>
                <a:ea typeface="+mn-ea"/>
              </a:rPr>
              <a:t>Surwanti</a:t>
            </a:r>
            <a:endParaRPr lang="en-ID" dirty="0" smtClean="0">
              <a:solidFill>
                <a:srgbClr val="FF0000"/>
              </a:solidFill>
              <a:latin typeface="Arial Black" panose="020B0A04020102020204" pitchFamily="34" charset="0"/>
              <a:ea typeface="+mn-ea"/>
            </a:endParaRPr>
          </a:p>
          <a:p>
            <a:pPr eaLnBrk="1" fontAlgn="auto" hangingPunct="1">
              <a:spcAft>
                <a:spcPts val="0"/>
              </a:spcAft>
              <a:defRPr/>
            </a:pPr>
            <a:r>
              <a:rPr lang="en-ID" smtClean="0">
                <a:solidFill>
                  <a:srgbClr val="FF0000"/>
                </a:solidFill>
                <a:latin typeface="Arial Black" panose="020B0A04020102020204" pitchFamily="34" charset="0"/>
                <a:ea typeface="+mn-ea"/>
              </a:rPr>
              <a:t>ABS 308</a:t>
            </a:r>
            <a:endParaRPr lang="id-ID" dirty="0">
              <a:solidFill>
                <a:srgbClr val="FF0000"/>
              </a:solidFill>
              <a:latin typeface="Arial Black" panose="020B0A04020102020204" pitchFamily="34" charset="0"/>
              <a:ea typeface="+mn-ea"/>
            </a:endParaRPr>
          </a:p>
          <a:p>
            <a:pPr eaLnBrk="1" fontAlgn="auto" hangingPunct="1">
              <a:spcAft>
                <a:spcPts val="0"/>
              </a:spcAft>
              <a:defRPr/>
            </a:pPr>
            <a:r>
              <a:rPr lang="id-ID" dirty="0" smtClean="0">
                <a:solidFill>
                  <a:srgbClr val="FF0000"/>
                </a:solidFill>
                <a:latin typeface="Arial Black" panose="020B0A04020102020204" pitchFamily="34" charset="0"/>
                <a:ea typeface="+mn-ea"/>
              </a:rPr>
              <a:t> </a:t>
            </a:r>
            <a:endParaRPr lang="id-ID" dirty="0">
              <a:solidFill>
                <a:srgbClr val="FF0000"/>
              </a:solidFill>
              <a:latin typeface="Arial Black" panose="020B0A04020102020204" pitchFamily="34" charset="0"/>
              <a:ea typeface="+mn-ea"/>
            </a:endParaRPr>
          </a:p>
          <a:p>
            <a:pPr eaLnBrk="1" fontAlgn="auto" hangingPunct="1">
              <a:spcAft>
                <a:spcPts val="0"/>
              </a:spcAft>
              <a:defRPr/>
            </a:pPr>
            <a:endParaRPr lang="en-US" dirty="0">
              <a:solidFill>
                <a:srgbClr val="FF0000"/>
              </a:solidFill>
              <a:latin typeface="Arial Black" panose="020B0A04020102020204" pitchFamily="34" charset="0"/>
              <a:ea typeface="+mn-ea"/>
            </a:endParaRPr>
          </a:p>
        </p:txBody>
      </p:sp>
      <p:pic>
        <p:nvPicPr>
          <p:cNvPr id="3075" name="Picture 3" descr="https://encrypted-tbn0.gstatic.com/images?q=tbn:ANd9GcRiyHi7CoAK2YzvmSj5iqkgNRpwu10oVz5vR_DcJ-VD-BQ4KMl9BsASn8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4637" y="998936"/>
            <a:ext cx="777479" cy="539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451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017431" y="1123916"/>
            <a:ext cx="7016194" cy="647700"/>
          </a:xfrm>
        </p:spPr>
        <p:txBody>
          <a:bodyPr rtlCol="0">
            <a:normAutofit/>
          </a:bodyPr>
          <a:lstStyle/>
          <a:p>
            <a:pPr eaLnBrk="1" fontAlgn="auto" hangingPunct="1">
              <a:spcAft>
                <a:spcPts val="0"/>
              </a:spcAft>
              <a:defRPr/>
            </a:pPr>
            <a:r>
              <a:rPr lang="en-US" sz="3600" dirty="0"/>
              <a:t>Measurement variables </a:t>
            </a:r>
            <a:endParaRPr lang="en-US" b="1" dirty="0">
              <a:solidFill>
                <a:srgbClr val="FF0000"/>
              </a:solidFill>
              <a:ea typeface="+mj-ea"/>
            </a:endParaRPr>
          </a:p>
        </p:txBody>
      </p:sp>
      <p:sp>
        <p:nvSpPr>
          <p:cNvPr id="4099" name="Content Placeholder 2"/>
          <p:cNvSpPr>
            <a:spLocks noGrp="1"/>
          </p:cNvSpPr>
          <p:nvPr>
            <p:ph idx="1"/>
          </p:nvPr>
        </p:nvSpPr>
        <p:spPr>
          <a:xfrm>
            <a:off x="811370" y="1771617"/>
            <a:ext cx="7585656" cy="4075392"/>
          </a:xfrm>
        </p:spPr>
        <p:txBody>
          <a:bodyPr/>
          <a:lstStyle/>
          <a:p>
            <a:r>
              <a:rPr lang="id-ID" sz="1800" dirty="0" smtClean="0"/>
              <a:t>PHS </a:t>
            </a:r>
            <a:r>
              <a:rPr lang="id-ID" sz="1800" dirty="0"/>
              <a:t>is stoct return = (Pt-Pt-1)/ Pt-1). Liquidity measured with </a:t>
            </a:r>
            <a:r>
              <a:rPr lang="en-US" sz="1800" dirty="0"/>
              <a:t>Loan to Deposit Ratio (LDR)</a:t>
            </a:r>
            <a:r>
              <a:rPr lang="id-ID" sz="1800" dirty="0"/>
              <a:t> .  </a:t>
            </a:r>
            <a:endParaRPr lang="en-ID" sz="1800" dirty="0" smtClean="0"/>
          </a:p>
          <a:p>
            <a:r>
              <a:rPr lang="hu-HU" sz="1800" dirty="0" smtClean="0"/>
              <a:t>LDR </a:t>
            </a:r>
            <a:r>
              <a:rPr lang="hu-HU" sz="1800" dirty="0"/>
              <a:t>= (Amount Loans Provided) / (Funds from Third Parties) × 100</a:t>
            </a:r>
            <a:r>
              <a:rPr lang="hu-HU" sz="1800" dirty="0" smtClean="0"/>
              <a:t>%;</a:t>
            </a:r>
            <a:endParaRPr lang="en-ID" sz="1800" dirty="0" smtClean="0"/>
          </a:p>
          <a:p>
            <a:r>
              <a:rPr lang="id-ID" sz="1800" dirty="0" smtClean="0"/>
              <a:t>GCG </a:t>
            </a:r>
            <a:r>
              <a:rPr lang="id-ID" sz="1800" dirty="0"/>
              <a:t>deterimed by the </a:t>
            </a:r>
            <a:r>
              <a:rPr lang="hu-HU" sz="1800" dirty="0"/>
              <a:t>composite value of good corporate governance (GCG)</a:t>
            </a:r>
            <a:r>
              <a:rPr lang="id-ID" sz="1800" dirty="0"/>
              <a:t> that </a:t>
            </a:r>
            <a:r>
              <a:rPr lang="hu-HU" sz="1800" dirty="0"/>
              <a:t> is performed by banks based on self assessment system. </a:t>
            </a:r>
            <a:r>
              <a:rPr lang="id-ID" sz="1800" dirty="0"/>
              <a:t>The </a:t>
            </a:r>
            <a:r>
              <a:rPr lang="hu-HU" sz="1800" dirty="0"/>
              <a:t>composite value indicates that the smaller composite value </a:t>
            </a:r>
            <a:r>
              <a:rPr lang="id-ID" sz="1800" dirty="0"/>
              <a:t>means </a:t>
            </a:r>
            <a:r>
              <a:rPr lang="hu-HU" sz="1800" dirty="0"/>
              <a:t>the better the application of GCG, it is necessary to reverse the composite value to match the hypothesis that has been formulated. According to Tjondro and Wilopo (2011), </a:t>
            </a:r>
            <a:r>
              <a:rPr lang="hu-HU" sz="1800" dirty="0">
                <a:solidFill>
                  <a:srgbClr val="FF0000"/>
                </a:solidFill>
              </a:rPr>
              <a:t>reverse composite value on GCG is done by subtracting the highest composite with composite value </a:t>
            </a:r>
            <a:r>
              <a:rPr lang="id-ID" sz="1800" dirty="0">
                <a:solidFill>
                  <a:srgbClr val="FF0000"/>
                </a:solidFill>
              </a:rPr>
              <a:t>of the company. (</a:t>
            </a:r>
            <a:r>
              <a:rPr lang="hu-HU" sz="1800" dirty="0">
                <a:solidFill>
                  <a:srgbClr val="FF0000"/>
                </a:solidFill>
              </a:rPr>
              <a:t>Reverse GCG = 5-n</a:t>
            </a:r>
            <a:r>
              <a:rPr lang="id-ID" sz="1800" dirty="0">
                <a:solidFill>
                  <a:srgbClr val="FF0000"/>
                </a:solidFill>
              </a:rPr>
              <a:t>)</a:t>
            </a:r>
            <a:r>
              <a:rPr lang="hu-HU" sz="1800" dirty="0" smtClean="0">
                <a:solidFill>
                  <a:srgbClr val="FF0000"/>
                </a:solidFill>
              </a:rPr>
              <a:t>.</a:t>
            </a:r>
            <a:endParaRPr lang="en-ID" sz="1800" dirty="0" smtClean="0">
              <a:solidFill>
                <a:srgbClr val="FF0000"/>
              </a:solidFill>
            </a:endParaRPr>
          </a:p>
          <a:p>
            <a:r>
              <a:rPr lang="hu-HU" sz="1800" dirty="0" smtClean="0"/>
              <a:t>Earning </a:t>
            </a:r>
            <a:r>
              <a:rPr lang="hu-HU" sz="1800" dirty="0"/>
              <a:t>measured</a:t>
            </a:r>
            <a:r>
              <a:rPr lang="id-ID" sz="1800" dirty="0"/>
              <a:t> with</a:t>
            </a:r>
            <a:r>
              <a:rPr lang="hu-HU" sz="1800" dirty="0"/>
              <a:t> ROA = EAT/TA. Capital is measured by </a:t>
            </a:r>
            <a:endParaRPr lang="en-ID" sz="1800" dirty="0" smtClean="0"/>
          </a:p>
          <a:p>
            <a:r>
              <a:rPr lang="hu-HU" sz="1800" dirty="0" smtClean="0"/>
              <a:t>Capital </a:t>
            </a:r>
            <a:r>
              <a:rPr lang="hu-HU" sz="1800" dirty="0"/>
              <a:t>Adequacy Ratio</a:t>
            </a:r>
            <a:r>
              <a:rPr lang="id-ID" sz="1800" dirty="0"/>
              <a:t> (</a:t>
            </a:r>
            <a:r>
              <a:rPr lang="hu-HU" sz="1800" dirty="0"/>
              <a:t>CAR</a:t>
            </a:r>
            <a:r>
              <a:rPr lang="id-ID" sz="1800" dirty="0"/>
              <a:t>)</a:t>
            </a:r>
            <a:r>
              <a:rPr lang="hu-HU" sz="1800" dirty="0"/>
              <a:t> = (Bank Capital/ Weighted Assets</a:t>
            </a:r>
            <a:r>
              <a:rPr lang="id-ID" sz="1800" dirty="0"/>
              <a:t> based on the risk</a:t>
            </a:r>
            <a:r>
              <a:rPr lang="hu-HU" sz="1800" dirty="0"/>
              <a:t>) × 100%</a:t>
            </a:r>
            <a:endParaRPr lang="en-US" sz="1800" dirty="0"/>
          </a:p>
          <a:p>
            <a:r>
              <a:rPr lang="id-ID" sz="1800" dirty="0"/>
              <a:t>*) significant level  on 10%; ***) significant level on 5%</a:t>
            </a:r>
            <a:endParaRPr lang="en-US" sz="1800" dirty="0"/>
          </a:p>
          <a:p>
            <a:pPr eaLnBrk="1" hangingPunct="1"/>
            <a:endParaRPr lang="en-US" altLang="en-US" dirty="0" smtClean="0"/>
          </a:p>
        </p:txBody>
      </p:sp>
    </p:spTree>
    <p:extLst>
      <p:ext uri="{BB962C8B-B14F-4D97-AF65-F5344CB8AC3E}">
        <p14:creationId xmlns:p14="http://schemas.microsoft.com/office/powerpoint/2010/main" val="3623624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305595" y="724671"/>
            <a:ext cx="6172200" cy="647700"/>
          </a:xfrm>
        </p:spPr>
        <p:txBody>
          <a:bodyPr rtlCol="0">
            <a:normAutofit/>
          </a:bodyPr>
          <a:lstStyle/>
          <a:p>
            <a:pPr eaLnBrk="1" fontAlgn="auto" hangingPunct="1">
              <a:spcAft>
                <a:spcPts val="0"/>
              </a:spcAft>
              <a:defRPr/>
            </a:pPr>
            <a:r>
              <a:rPr lang="en-ID" b="1" dirty="0" smtClean="0">
                <a:solidFill>
                  <a:srgbClr val="FF0000"/>
                </a:solidFill>
                <a:ea typeface="+mj-ea"/>
              </a:rPr>
              <a:t>LDR</a:t>
            </a:r>
            <a:r>
              <a:rPr lang="en-ID" b="1" dirty="0" smtClean="0">
                <a:solidFill>
                  <a:srgbClr val="FF0000"/>
                </a:solidFill>
                <a:ea typeface="+mj-ea"/>
                <a:sym typeface="Wingdings" panose="05000000000000000000" pitchFamily="2" charset="2"/>
              </a:rPr>
              <a:t>STOCK RETURN</a:t>
            </a:r>
            <a:endParaRPr lang="en-US" b="1" dirty="0">
              <a:solidFill>
                <a:srgbClr val="FF0000"/>
              </a:solidFill>
              <a:ea typeface="+mj-ea"/>
            </a:endParaRPr>
          </a:p>
        </p:txBody>
      </p:sp>
      <p:sp>
        <p:nvSpPr>
          <p:cNvPr id="4099" name="Content Placeholder 2"/>
          <p:cNvSpPr>
            <a:spLocks noGrp="1"/>
          </p:cNvSpPr>
          <p:nvPr>
            <p:ph idx="1"/>
          </p:nvPr>
        </p:nvSpPr>
        <p:spPr>
          <a:xfrm>
            <a:off x="618186" y="1372371"/>
            <a:ext cx="7830355" cy="3959484"/>
          </a:xfrm>
        </p:spPr>
        <p:txBody>
          <a:bodyPr/>
          <a:lstStyle/>
          <a:p>
            <a:pPr eaLnBrk="1" hangingPunct="1"/>
            <a:r>
              <a:rPr lang="hu-HU" dirty="0"/>
              <a:t>The high LDR </a:t>
            </a:r>
            <a:r>
              <a:rPr lang="id-ID" dirty="0"/>
              <a:t> means  </a:t>
            </a:r>
            <a:r>
              <a:rPr lang="hu-HU" dirty="0"/>
              <a:t>the low liquidity of</a:t>
            </a:r>
            <a:r>
              <a:rPr lang="id-ID" dirty="0"/>
              <a:t> the </a:t>
            </a:r>
            <a:r>
              <a:rPr lang="hu-HU" dirty="0"/>
              <a:t>bank</a:t>
            </a:r>
            <a:r>
              <a:rPr lang="id-ID" dirty="0"/>
              <a:t>s, and there is </a:t>
            </a:r>
            <a:r>
              <a:rPr lang="hu-HU" dirty="0"/>
              <a:t>higher risk </a:t>
            </a:r>
            <a:r>
              <a:rPr lang="id-ID" dirty="0"/>
              <a:t>to </a:t>
            </a:r>
            <a:r>
              <a:rPr lang="hu-HU" dirty="0"/>
              <a:t>invest in the bank</a:t>
            </a:r>
            <a:r>
              <a:rPr lang="id-ID" dirty="0"/>
              <a:t> industry. B</a:t>
            </a:r>
            <a:r>
              <a:rPr lang="hu-HU" dirty="0"/>
              <a:t>ased on signaling theory, it is bad news that will </a:t>
            </a:r>
            <a:r>
              <a:rPr lang="id-ID" dirty="0"/>
              <a:t>give </a:t>
            </a:r>
            <a:r>
              <a:rPr lang="hu-HU" dirty="0"/>
              <a:t>impact on investor</a:t>
            </a:r>
            <a:r>
              <a:rPr lang="id-ID" dirty="0"/>
              <a:t> preference</a:t>
            </a:r>
            <a:r>
              <a:rPr lang="hu-HU" dirty="0"/>
              <a:t> to invest in the bank</a:t>
            </a:r>
            <a:r>
              <a:rPr lang="id-ID" dirty="0"/>
              <a:t> industry</a:t>
            </a:r>
            <a:r>
              <a:rPr lang="hu-HU" dirty="0"/>
              <a:t>. </a:t>
            </a:r>
            <a:endParaRPr lang="en-ID" dirty="0" smtClean="0"/>
          </a:p>
          <a:p>
            <a:pPr eaLnBrk="1" hangingPunct="1"/>
            <a:r>
              <a:rPr lang="hu-HU" dirty="0" smtClean="0"/>
              <a:t>Investors </a:t>
            </a:r>
            <a:r>
              <a:rPr lang="hu-HU" dirty="0"/>
              <a:t>will be afraid to invest their money into  high-risk business, as investors assume that companies with high liquidity risk</a:t>
            </a:r>
            <a:r>
              <a:rPr lang="id-ID" dirty="0"/>
              <a:t>,</a:t>
            </a:r>
            <a:r>
              <a:rPr lang="hu-HU" dirty="0"/>
              <a:t> the company will also</a:t>
            </a:r>
            <a:r>
              <a:rPr lang="id-ID" dirty="0"/>
              <a:t> have </a:t>
            </a:r>
            <a:r>
              <a:rPr lang="hu-HU" dirty="0"/>
              <a:t>bankruptcy risk</a:t>
            </a:r>
            <a:r>
              <a:rPr lang="hu-HU" dirty="0" smtClean="0"/>
              <a:t>.</a:t>
            </a:r>
            <a:endParaRPr lang="en-ID" dirty="0" smtClean="0"/>
          </a:p>
          <a:p>
            <a:pPr eaLnBrk="1" hangingPunct="1"/>
            <a:r>
              <a:rPr lang="en-US" altLang="en-US" dirty="0" smtClean="0"/>
              <a:t>Thus, investor interest to invest their money in banking sector will be reduced, and  will  give  impact on reducing stock prices and stock returns. </a:t>
            </a:r>
          </a:p>
          <a:p>
            <a:pPr eaLnBrk="1" hangingPunct="1"/>
            <a:r>
              <a:rPr lang="en-US" altLang="en-US" dirty="0" smtClean="0"/>
              <a:t>This research supports the study conducted by  Ramos &amp; </a:t>
            </a:r>
            <a:r>
              <a:rPr lang="en-US" altLang="en-US" dirty="0" err="1" smtClean="0"/>
              <a:t>Veiga</a:t>
            </a:r>
            <a:r>
              <a:rPr lang="en-US" altLang="en-US" dirty="0" smtClean="0"/>
              <a:t> (2009) explaining that all other risk factors has significant impact on excess returns.</a:t>
            </a:r>
          </a:p>
        </p:txBody>
      </p:sp>
    </p:spTree>
    <p:extLst>
      <p:ext uri="{BB962C8B-B14F-4D97-AF65-F5344CB8AC3E}">
        <p14:creationId xmlns:p14="http://schemas.microsoft.com/office/powerpoint/2010/main" val="3477417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184856" y="776187"/>
            <a:ext cx="6545973" cy="647700"/>
          </a:xfrm>
        </p:spPr>
        <p:txBody>
          <a:bodyPr rtlCol="0">
            <a:normAutofit fontScale="90000"/>
          </a:bodyPr>
          <a:lstStyle/>
          <a:p>
            <a:pPr eaLnBrk="1" fontAlgn="auto" hangingPunct="1">
              <a:spcAft>
                <a:spcPts val="0"/>
              </a:spcAft>
              <a:defRPr/>
            </a:pPr>
            <a:r>
              <a:rPr lang="en-ID" b="1" dirty="0" smtClean="0">
                <a:solidFill>
                  <a:srgbClr val="FF0000"/>
                </a:solidFill>
                <a:ea typeface="+mj-ea"/>
              </a:rPr>
              <a:t>GCG-</a:t>
            </a:r>
            <a:r>
              <a:rPr lang="en-ID" b="1" dirty="0" smtClean="0">
                <a:solidFill>
                  <a:srgbClr val="FF0000"/>
                </a:solidFill>
                <a:ea typeface="+mj-ea"/>
                <a:sym typeface="Wingdings" panose="05000000000000000000" pitchFamily="2" charset="2"/>
              </a:rPr>
              <a:t> stock return</a:t>
            </a:r>
            <a:br>
              <a:rPr lang="en-ID" b="1" dirty="0" smtClean="0">
                <a:solidFill>
                  <a:srgbClr val="FF0000"/>
                </a:solidFill>
                <a:ea typeface="+mj-ea"/>
                <a:sym typeface="Wingdings" panose="05000000000000000000" pitchFamily="2" charset="2"/>
              </a:rPr>
            </a:br>
            <a:r>
              <a:rPr lang="en-ID" b="1" dirty="0" smtClean="0">
                <a:solidFill>
                  <a:srgbClr val="FF0000"/>
                </a:solidFill>
                <a:ea typeface="+mj-ea"/>
                <a:sym typeface="Wingdings" panose="05000000000000000000" pitchFamily="2" charset="2"/>
              </a:rPr>
              <a:t>support in sign</a:t>
            </a:r>
            <a:endParaRPr lang="en-US" b="1" dirty="0">
              <a:solidFill>
                <a:srgbClr val="FF0000"/>
              </a:solidFill>
              <a:ea typeface="+mj-ea"/>
            </a:endParaRPr>
          </a:p>
        </p:txBody>
      </p:sp>
      <p:sp>
        <p:nvSpPr>
          <p:cNvPr id="4099" name="Content Placeholder 2"/>
          <p:cNvSpPr>
            <a:spLocks noGrp="1"/>
          </p:cNvSpPr>
          <p:nvPr>
            <p:ph idx="1"/>
          </p:nvPr>
        </p:nvSpPr>
        <p:spPr>
          <a:xfrm>
            <a:off x="850006" y="1629949"/>
            <a:ext cx="7521262" cy="4281454"/>
          </a:xfrm>
        </p:spPr>
        <p:txBody>
          <a:bodyPr/>
          <a:lstStyle/>
          <a:p>
            <a:pPr eaLnBrk="1" hangingPunct="1"/>
            <a:r>
              <a:rPr lang="id-ID" sz="2000" dirty="0" smtClean="0"/>
              <a:t>The </a:t>
            </a:r>
            <a:r>
              <a:rPr lang="id-ID" sz="2000" dirty="0"/>
              <a:t>firm </a:t>
            </a:r>
            <a:r>
              <a:rPr lang="en-ID" sz="2000" dirty="0"/>
              <a:t>have </a:t>
            </a:r>
            <a:r>
              <a:rPr lang="id-ID" sz="2000" dirty="0"/>
              <a:t>good corporate governance, </a:t>
            </a:r>
            <a:r>
              <a:rPr lang="hu-HU" sz="2000" dirty="0"/>
              <a:t>it is impossible </a:t>
            </a:r>
            <a:r>
              <a:rPr lang="id-ID" sz="2000" dirty="0"/>
              <a:t>for managers or significant shareholders to expropriate the resources of the firm. </a:t>
            </a:r>
            <a:r>
              <a:rPr lang="hu-HU" sz="2000" dirty="0"/>
              <a:t>Thus these firms</a:t>
            </a:r>
            <a:r>
              <a:rPr lang="id-ID" sz="2000" dirty="0"/>
              <a:t> should have  better management </a:t>
            </a:r>
            <a:r>
              <a:rPr lang="en-ID" sz="2000" dirty="0"/>
              <a:t>to </a:t>
            </a:r>
            <a:r>
              <a:rPr lang="id-ID" sz="2000" dirty="0"/>
              <a:t>improve </a:t>
            </a:r>
            <a:r>
              <a:rPr lang="hu-HU" sz="2000" dirty="0"/>
              <a:t>their </a:t>
            </a:r>
            <a:r>
              <a:rPr lang="id-ID" sz="2000" dirty="0"/>
              <a:t>performance. Investor</a:t>
            </a:r>
            <a:r>
              <a:rPr lang="hu-HU" sz="2000" dirty="0"/>
              <a:t>s</a:t>
            </a:r>
            <a:r>
              <a:rPr lang="id-ID" sz="2000" dirty="0"/>
              <a:t> will be easily attracted and will invest in companies with good management </a:t>
            </a:r>
            <a:r>
              <a:rPr lang="hu-HU" sz="2000" dirty="0"/>
              <a:t>and</a:t>
            </a:r>
            <a:r>
              <a:rPr lang="id-ID" sz="2000" dirty="0"/>
              <a:t> good performance with effective governance </a:t>
            </a:r>
            <a:r>
              <a:rPr lang="id-ID" sz="2000" dirty="0" smtClean="0"/>
              <a:t>practices</a:t>
            </a:r>
            <a:r>
              <a:rPr lang="en-ID" sz="2000" dirty="0" smtClean="0"/>
              <a:t>.</a:t>
            </a:r>
          </a:p>
          <a:p>
            <a:pPr eaLnBrk="1" hangingPunct="1"/>
            <a:r>
              <a:rPr lang="en-US" altLang="en-US" sz="2000" dirty="0" smtClean="0"/>
              <a:t>Following the signaling theory, good corporate governance of a bank becomes good news for investors. Investors assume that the better the governance of a company then the company can guarantee investments made by investors. </a:t>
            </a:r>
          </a:p>
          <a:p>
            <a:pPr eaLnBrk="1" hangingPunct="1"/>
            <a:r>
              <a:rPr lang="en-US" altLang="en-US" sz="2000" dirty="0" smtClean="0"/>
              <a:t>studies that states a similar thing. (Adams and </a:t>
            </a:r>
            <a:r>
              <a:rPr lang="en-US" altLang="en-US" sz="2000" dirty="0" err="1" smtClean="0"/>
              <a:t>Mehran</a:t>
            </a:r>
            <a:r>
              <a:rPr lang="en-US" altLang="en-US" sz="2000" dirty="0" smtClean="0"/>
              <a:t>, 2003; </a:t>
            </a:r>
            <a:r>
              <a:rPr lang="en-US" altLang="en-US" sz="2000" dirty="0" err="1" smtClean="0"/>
              <a:t>Iskander</a:t>
            </a:r>
            <a:r>
              <a:rPr lang="en-US" altLang="en-US" sz="2000" dirty="0" smtClean="0"/>
              <a:t> and </a:t>
            </a:r>
            <a:r>
              <a:rPr lang="en-US" altLang="en-US" sz="2000" dirty="0" err="1" smtClean="0"/>
              <a:t>Chamlou</a:t>
            </a:r>
            <a:r>
              <a:rPr lang="en-US" altLang="en-US" sz="2000" dirty="0" smtClean="0"/>
              <a:t>, 2000; </a:t>
            </a:r>
            <a:r>
              <a:rPr lang="en-US" altLang="en-US" sz="2000" dirty="0" err="1" smtClean="0"/>
              <a:t>Kostyuk</a:t>
            </a:r>
            <a:r>
              <a:rPr lang="en-US" altLang="en-US" sz="2000" dirty="0" smtClean="0"/>
              <a:t> &amp; </a:t>
            </a:r>
            <a:r>
              <a:rPr lang="en-US" altLang="en-US" sz="2000" dirty="0" err="1" smtClean="0"/>
              <a:t>Ivanyi</a:t>
            </a:r>
            <a:r>
              <a:rPr lang="en-US" altLang="en-US" sz="2000" dirty="0" smtClean="0"/>
              <a:t>, 2015)</a:t>
            </a:r>
          </a:p>
        </p:txBody>
      </p:sp>
    </p:spTree>
    <p:extLst>
      <p:ext uri="{BB962C8B-B14F-4D97-AF65-F5344CB8AC3E}">
        <p14:creationId xmlns:p14="http://schemas.microsoft.com/office/powerpoint/2010/main" val="2367609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721217" y="1123916"/>
            <a:ext cx="7263684" cy="647700"/>
          </a:xfrm>
        </p:spPr>
        <p:txBody>
          <a:bodyPr rtlCol="0">
            <a:normAutofit/>
          </a:bodyPr>
          <a:lstStyle/>
          <a:p>
            <a:pPr eaLnBrk="1" fontAlgn="auto" hangingPunct="1">
              <a:spcAft>
                <a:spcPts val="0"/>
              </a:spcAft>
              <a:defRPr/>
            </a:pPr>
            <a:r>
              <a:rPr lang="en-ID" b="1" dirty="0" smtClean="0">
                <a:solidFill>
                  <a:srgbClr val="FF0000"/>
                </a:solidFill>
                <a:ea typeface="+mj-ea"/>
              </a:rPr>
              <a:t>Earning-</a:t>
            </a:r>
            <a:r>
              <a:rPr lang="en-ID" b="1" dirty="0" smtClean="0">
                <a:solidFill>
                  <a:srgbClr val="FF0000"/>
                </a:solidFill>
                <a:ea typeface="+mj-ea"/>
                <a:sym typeface="Wingdings" panose="05000000000000000000" pitchFamily="2" charset="2"/>
              </a:rPr>
              <a:t>stock return</a:t>
            </a:r>
            <a:endParaRPr lang="en-US" b="1" dirty="0">
              <a:solidFill>
                <a:srgbClr val="FF0000"/>
              </a:solidFill>
              <a:ea typeface="+mj-ea"/>
            </a:endParaRPr>
          </a:p>
        </p:txBody>
      </p:sp>
      <p:sp>
        <p:nvSpPr>
          <p:cNvPr id="4099" name="Content Placeholder 2"/>
          <p:cNvSpPr>
            <a:spLocks noGrp="1"/>
          </p:cNvSpPr>
          <p:nvPr>
            <p:ph idx="1"/>
          </p:nvPr>
        </p:nvSpPr>
        <p:spPr>
          <a:xfrm>
            <a:off x="579549" y="1771615"/>
            <a:ext cx="7688687" cy="4461759"/>
          </a:xfrm>
        </p:spPr>
        <p:txBody>
          <a:bodyPr/>
          <a:lstStyle/>
          <a:p>
            <a:pPr eaLnBrk="1" hangingPunct="1"/>
            <a:r>
              <a:rPr lang="en-US" altLang="en-US" dirty="0" smtClean="0"/>
              <a:t>earnings or company's ability to generate profits have a positive and significant impact on stock price changes in banking companies listed on the Indonesian Stock Exchange.</a:t>
            </a:r>
          </a:p>
          <a:p>
            <a:pPr eaLnBrk="1" hangingPunct="1"/>
            <a:r>
              <a:rPr lang="en-US" altLang="en-US" dirty="0" smtClean="0"/>
              <a:t>Based on signaling theory, it will be good news for investors to invest funds in the banking industry. Investors will invest their money on  stocks of companies with high earnings. It will raise stock prices and increase stock returns as well.</a:t>
            </a:r>
          </a:p>
          <a:p>
            <a:pPr eaLnBrk="1" hangingPunct="1"/>
            <a:r>
              <a:rPr lang="en-US" altLang="en-US" dirty="0" smtClean="0"/>
              <a:t>This research is consistent with the study conducted by  </a:t>
            </a:r>
            <a:r>
              <a:rPr lang="en-US" altLang="en-US" dirty="0" err="1" smtClean="0"/>
              <a:t>Inyiama</a:t>
            </a:r>
            <a:r>
              <a:rPr lang="en-US" altLang="en-US" dirty="0" smtClean="0"/>
              <a:t> (2015) who revealed  that an increase in earnings could lead to improve the market price of shares in Nigerian banking industry. </a:t>
            </a:r>
          </a:p>
        </p:txBody>
      </p:sp>
    </p:spTree>
    <p:extLst>
      <p:ext uri="{BB962C8B-B14F-4D97-AF65-F5344CB8AC3E}">
        <p14:creationId xmlns:p14="http://schemas.microsoft.com/office/powerpoint/2010/main" val="2613209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734096" y="1123916"/>
            <a:ext cx="7109138" cy="647700"/>
          </a:xfrm>
        </p:spPr>
        <p:txBody>
          <a:bodyPr rtlCol="0">
            <a:normAutofit/>
          </a:bodyPr>
          <a:lstStyle/>
          <a:p>
            <a:pPr eaLnBrk="1" fontAlgn="auto" hangingPunct="1">
              <a:spcAft>
                <a:spcPts val="0"/>
              </a:spcAft>
              <a:defRPr/>
            </a:pPr>
            <a:r>
              <a:rPr lang="en-ID" b="1" dirty="0" smtClean="0">
                <a:solidFill>
                  <a:srgbClr val="FF0000"/>
                </a:solidFill>
                <a:ea typeface="+mj-ea"/>
              </a:rPr>
              <a:t>CAR</a:t>
            </a:r>
            <a:r>
              <a:rPr lang="en-ID" b="1" dirty="0" smtClean="0">
                <a:solidFill>
                  <a:srgbClr val="FF0000"/>
                </a:solidFill>
                <a:ea typeface="+mj-ea"/>
                <a:sym typeface="Wingdings" panose="05000000000000000000" pitchFamily="2" charset="2"/>
              </a:rPr>
              <a:t>STOCK RETURN</a:t>
            </a:r>
            <a:endParaRPr lang="en-US" b="1" dirty="0">
              <a:solidFill>
                <a:srgbClr val="FF0000"/>
              </a:solidFill>
              <a:ea typeface="+mj-ea"/>
            </a:endParaRPr>
          </a:p>
        </p:txBody>
      </p:sp>
      <p:sp>
        <p:nvSpPr>
          <p:cNvPr id="4099" name="Content Placeholder 2"/>
          <p:cNvSpPr>
            <a:spLocks noGrp="1"/>
          </p:cNvSpPr>
          <p:nvPr>
            <p:ph idx="1"/>
          </p:nvPr>
        </p:nvSpPr>
        <p:spPr>
          <a:xfrm>
            <a:off x="553792" y="1771615"/>
            <a:ext cx="7585656" cy="3521601"/>
          </a:xfrm>
        </p:spPr>
        <p:txBody>
          <a:bodyPr/>
          <a:lstStyle/>
          <a:p>
            <a:pPr eaLnBrk="1" hangingPunct="1"/>
            <a:r>
              <a:rPr lang="en-US" altLang="en-US" dirty="0" smtClean="0"/>
              <a:t>Negative signals indicate that capital is not only an important source of funding needs in a banking industry, but also the position of capital will affect management's decision-making in the profit achievement and possibility of risks. </a:t>
            </a:r>
          </a:p>
          <a:p>
            <a:pPr eaLnBrk="1" hangingPunct="1"/>
            <a:r>
              <a:rPr lang="en-US" altLang="en-US" dirty="0" smtClean="0"/>
              <a:t>If the capital is too big, it will burden the management, because if the capital can not distributed, the company will not be productive and the  profit can not be gotten. </a:t>
            </a:r>
          </a:p>
        </p:txBody>
      </p:sp>
    </p:spTree>
    <p:extLst>
      <p:ext uri="{BB962C8B-B14F-4D97-AF65-F5344CB8AC3E}">
        <p14:creationId xmlns:p14="http://schemas.microsoft.com/office/powerpoint/2010/main" val="948957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CONCLUTION</a:t>
            </a:r>
            <a:endParaRPr lang="en-US" dirty="0"/>
          </a:p>
        </p:txBody>
      </p:sp>
      <p:sp>
        <p:nvSpPr>
          <p:cNvPr id="3" name="Content Placeholder 2"/>
          <p:cNvSpPr>
            <a:spLocks noGrp="1"/>
          </p:cNvSpPr>
          <p:nvPr>
            <p:ph idx="1"/>
          </p:nvPr>
        </p:nvSpPr>
        <p:spPr/>
        <p:txBody>
          <a:bodyPr/>
          <a:lstStyle/>
          <a:p>
            <a:r>
              <a:rPr lang="hu-HU" dirty="0"/>
              <a:t>The Indonesian people confidence in the banking industry lies in the ability of banks to control risk and profitability. Therefore, to increase the company stock price, the banking industry needs to pay attention on   the rating criteria for the bank soundness, especially on the risk control and profit-generating factors.</a:t>
            </a:r>
            <a:r>
              <a:rPr lang="id-ID" dirty="0"/>
              <a:t> This research</a:t>
            </a:r>
            <a:r>
              <a:rPr lang="en-ID" dirty="0"/>
              <a:t> supported </a:t>
            </a:r>
            <a:r>
              <a:rPr lang="id-ID" dirty="0"/>
              <a:t> Signaling Theory that the bank rating based on RGEC reflects the financial performance of banks as a signal to the investors or other external parties in determining investment decisions in the banking industry, which will ultimately determine the increase or decrease in stock prices.</a:t>
            </a:r>
            <a:endParaRPr lang="en-US" dirty="0"/>
          </a:p>
          <a:p>
            <a:endParaRPr lang="en-US" dirty="0"/>
          </a:p>
        </p:txBody>
      </p:sp>
    </p:spTree>
    <p:extLst>
      <p:ext uri="{BB962C8B-B14F-4D97-AF65-F5344CB8AC3E}">
        <p14:creationId xmlns:p14="http://schemas.microsoft.com/office/powerpoint/2010/main" val="604099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502276" y="1123916"/>
            <a:ext cx="7495504" cy="647700"/>
          </a:xfrm>
        </p:spPr>
        <p:txBody>
          <a:bodyPr rtlCol="0">
            <a:normAutofit/>
          </a:bodyPr>
          <a:lstStyle/>
          <a:p>
            <a:pPr eaLnBrk="1" fontAlgn="auto" hangingPunct="1">
              <a:spcAft>
                <a:spcPts val="0"/>
              </a:spcAft>
              <a:defRPr/>
            </a:pPr>
            <a:r>
              <a:rPr lang="en-ID" b="1" dirty="0" smtClean="0">
                <a:solidFill>
                  <a:srgbClr val="FF0000"/>
                </a:solidFill>
                <a:ea typeface="+mj-ea"/>
              </a:rPr>
              <a:t>CONCLUTION</a:t>
            </a:r>
            <a:endParaRPr lang="en-US" b="1" dirty="0">
              <a:solidFill>
                <a:srgbClr val="FF0000"/>
              </a:solidFill>
              <a:ea typeface="+mj-ea"/>
            </a:endParaRPr>
          </a:p>
        </p:txBody>
      </p:sp>
      <p:sp>
        <p:nvSpPr>
          <p:cNvPr id="4099" name="Content Placeholder 2"/>
          <p:cNvSpPr>
            <a:spLocks noGrp="1"/>
          </p:cNvSpPr>
          <p:nvPr>
            <p:ph idx="1"/>
          </p:nvPr>
        </p:nvSpPr>
        <p:spPr>
          <a:xfrm>
            <a:off x="321971" y="1771616"/>
            <a:ext cx="7946265" cy="4474638"/>
          </a:xfrm>
        </p:spPr>
        <p:txBody>
          <a:bodyPr/>
          <a:lstStyle/>
          <a:p>
            <a:pPr eaLnBrk="1" hangingPunct="1"/>
            <a:r>
              <a:rPr lang="hu-HU" dirty="0" smtClean="0"/>
              <a:t>The Indonesian people confidence in the banking industry lies in the ability of banks </a:t>
            </a:r>
            <a:r>
              <a:rPr lang="hu-HU" dirty="0" smtClean="0">
                <a:solidFill>
                  <a:srgbClr val="FF0000"/>
                </a:solidFill>
              </a:rPr>
              <a:t>to control risk and profitability</a:t>
            </a:r>
            <a:r>
              <a:rPr lang="hu-HU" dirty="0" smtClean="0"/>
              <a:t>. Therefore, to increase the company stock price, the banking industry needs to pay attention on   the rating criteria for the bank soundness, especially on the risk control and profit-generating factors.</a:t>
            </a:r>
            <a:r>
              <a:rPr lang="id-ID" dirty="0" smtClean="0"/>
              <a:t> </a:t>
            </a:r>
            <a:endParaRPr lang="en-ID" dirty="0" smtClean="0"/>
          </a:p>
          <a:p>
            <a:pPr eaLnBrk="1" hangingPunct="1"/>
            <a:r>
              <a:rPr lang="id-ID" dirty="0" smtClean="0"/>
              <a:t>This research</a:t>
            </a:r>
            <a:r>
              <a:rPr lang="en-ID" dirty="0" smtClean="0"/>
              <a:t> </a:t>
            </a:r>
            <a:r>
              <a:rPr lang="en-ID" dirty="0" smtClean="0">
                <a:solidFill>
                  <a:srgbClr val="FF0000"/>
                </a:solidFill>
              </a:rPr>
              <a:t>supported </a:t>
            </a:r>
            <a:r>
              <a:rPr lang="id-ID" dirty="0" smtClean="0">
                <a:solidFill>
                  <a:srgbClr val="FF0000"/>
                </a:solidFill>
              </a:rPr>
              <a:t> Signaling Theory </a:t>
            </a:r>
            <a:r>
              <a:rPr lang="id-ID" dirty="0" smtClean="0"/>
              <a:t>that the bank rating based on RGEC reflects the financial performance of banks as a signal to the investors or other external parties in determining investment decisions in the banking industry, which will ultimately determine the increase or decrease in stock prices.</a:t>
            </a:r>
            <a:endParaRPr lang="en-US" dirty="0" smtClean="0"/>
          </a:p>
          <a:p>
            <a:pPr eaLnBrk="1" hangingPunct="1"/>
            <a:endParaRPr lang="en-US" altLang="en-US" dirty="0" smtClean="0"/>
          </a:p>
        </p:txBody>
      </p:sp>
    </p:spTree>
    <p:extLst>
      <p:ext uri="{BB962C8B-B14F-4D97-AF65-F5344CB8AC3E}">
        <p14:creationId xmlns:p14="http://schemas.microsoft.com/office/powerpoint/2010/main" val="193988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36216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391204" y="1123916"/>
            <a:ext cx="6172200" cy="647700"/>
          </a:xfrm>
        </p:spPr>
        <p:txBody>
          <a:bodyPr rtlCol="0">
            <a:normAutofit/>
          </a:bodyPr>
          <a:lstStyle/>
          <a:p>
            <a:pPr eaLnBrk="1" fontAlgn="auto" hangingPunct="1">
              <a:spcAft>
                <a:spcPts val="0"/>
              </a:spcAft>
              <a:defRPr/>
            </a:pPr>
            <a:r>
              <a:rPr lang="en-ID" b="1" dirty="0" smtClean="0">
                <a:solidFill>
                  <a:srgbClr val="FF0000"/>
                </a:solidFill>
                <a:ea typeface="+mj-ea"/>
              </a:rPr>
              <a:t>Abstract</a:t>
            </a:r>
            <a:endParaRPr lang="en-US" b="1" dirty="0">
              <a:solidFill>
                <a:srgbClr val="FF0000"/>
              </a:solidFill>
              <a:ea typeface="+mj-ea"/>
            </a:endParaRPr>
          </a:p>
        </p:txBody>
      </p:sp>
      <p:sp>
        <p:nvSpPr>
          <p:cNvPr id="4099" name="Content Placeholder 2"/>
          <p:cNvSpPr>
            <a:spLocks noGrp="1"/>
          </p:cNvSpPr>
          <p:nvPr>
            <p:ph idx="1"/>
          </p:nvPr>
        </p:nvSpPr>
        <p:spPr>
          <a:xfrm>
            <a:off x="1391204" y="1771616"/>
            <a:ext cx="6172200" cy="2940844"/>
          </a:xfrm>
        </p:spPr>
        <p:txBody>
          <a:bodyPr/>
          <a:lstStyle/>
          <a:p>
            <a:r>
              <a:rPr lang="en-US" dirty="0" smtClean="0"/>
              <a:t>This </a:t>
            </a:r>
            <a:r>
              <a:rPr lang="en-US" dirty="0"/>
              <a:t>study aims to analyze the influence of bank performance  based on RGEC  system of  Banking Industry </a:t>
            </a:r>
            <a:endParaRPr lang="en-US" dirty="0" smtClean="0"/>
          </a:p>
          <a:p>
            <a:r>
              <a:rPr lang="en-US" dirty="0" smtClean="0"/>
              <a:t>RGEC  system of  Banking Industry means : Bank's </a:t>
            </a:r>
            <a:r>
              <a:rPr lang="en-US" dirty="0"/>
              <a:t>performance is assessed based on Risk Profile, good corporate governance, Earning and Capital (RGEC).  </a:t>
            </a:r>
            <a:endParaRPr lang="en-US" dirty="0" smtClean="0"/>
          </a:p>
          <a:p>
            <a:r>
              <a:rPr lang="en-US" dirty="0" smtClean="0"/>
              <a:t>Therefore</a:t>
            </a:r>
            <a:r>
              <a:rPr lang="en-US" dirty="0"/>
              <a:t>, to increase the company's stock price, the banking industry needs to pay attention on bank characteristics </a:t>
            </a:r>
            <a:r>
              <a:rPr lang="en-US" dirty="0" smtClean="0"/>
              <a:t>especially risk </a:t>
            </a:r>
            <a:r>
              <a:rPr lang="en-US" dirty="0"/>
              <a:t>control and profitability factors</a:t>
            </a:r>
            <a:r>
              <a:rPr lang="en-US" dirty="0" smtClean="0"/>
              <a:t>.</a:t>
            </a:r>
            <a:endParaRPr lang="en-US" dirty="0"/>
          </a:p>
          <a:p>
            <a:pPr eaLnBrk="1" hangingPunct="1"/>
            <a:endParaRPr lang="en-US" altLang="en-US" dirty="0" smtClean="0"/>
          </a:p>
        </p:txBody>
      </p:sp>
    </p:spTree>
    <p:extLst>
      <p:ext uri="{BB962C8B-B14F-4D97-AF65-F5344CB8AC3E}">
        <p14:creationId xmlns:p14="http://schemas.microsoft.com/office/powerpoint/2010/main" val="174211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553792" y="1123916"/>
            <a:ext cx="7009612" cy="647700"/>
          </a:xfrm>
        </p:spPr>
        <p:txBody>
          <a:bodyPr rtlCol="0">
            <a:normAutofit fontScale="90000"/>
          </a:bodyPr>
          <a:lstStyle/>
          <a:p>
            <a:pPr eaLnBrk="1" fontAlgn="auto" hangingPunct="1">
              <a:spcAft>
                <a:spcPts val="0"/>
              </a:spcAft>
              <a:defRPr/>
            </a:pPr>
            <a:r>
              <a:rPr lang="en-ID" b="1" dirty="0" smtClean="0">
                <a:solidFill>
                  <a:srgbClr val="FF0000"/>
                </a:solidFill>
                <a:ea typeface="+mj-ea"/>
              </a:rPr>
              <a:t>The Important of Company Performance</a:t>
            </a:r>
            <a:endParaRPr lang="en-US" b="1" dirty="0">
              <a:solidFill>
                <a:srgbClr val="FF0000"/>
              </a:solidFill>
              <a:ea typeface="+mj-ea"/>
            </a:endParaRPr>
          </a:p>
        </p:txBody>
      </p:sp>
      <p:sp>
        <p:nvSpPr>
          <p:cNvPr id="4099" name="Content Placeholder 2"/>
          <p:cNvSpPr>
            <a:spLocks noGrp="1"/>
          </p:cNvSpPr>
          <p:nvPr>
            <p:ph idx="1"/>
          </p:nvPr>
        </p:nvSpPr>
        <p:spPr>
          <a:xfrm>
            <a:off x="334851" y="1771615"/>
            <a:ext cx="8010659" cy="4577669"/>
          </a:xfrm>
        </p:spPr>
        <p:txBody>
          <a:bodyPr/>
          <a:lstStyle/>
          <a:p>
            <a:pPr eaLnBrk="1" hangingPunct="1"/>
            <a:r>
              <a:rPr lang="en-US" dirty="0" smtClean="0"/>
              <a:t>The study </a:t>
            </a:r>
            <a:r>
              <a:rPr lang="hu-HU" dirty="0" smtClean="0"/>
              <a:t>conducted by </a:t>
            </a:r>
            <a:r>
              <a:rPr lang="en-US" dirty="0" err="1" smtClean="0"/>
              <a:t>Megaladevi</a:t>
            </a:r>
            <a:r>
              <a:rPr lang="en-US" dirty="0" smtClean="0"/>
              <a:t> (2015) showed that financial performance helped investors to make investment decision. </a:t>
            </a:r>
          </a:p>
          <a:p>
            <a:pPr eaLnBrk="1" hangingPunct="1"/>
            <a:r>
              <a:rPr lang="en-US" dirty="0" smtClean="0"/>
              <a:t>Financial performance analysis is the process of determining the operating and financial characteristics of the firms based on their financial statements. </a:t>
            </a:r>
          </a:p>
          <a:p>
            <a:pPr eaLnBrk="1" hangingPunct="1"/>
            <a:r>
              <a:rPr lang="en-US" dirty="0" smtClean="0"/>
              <a:t>The goal of such analysis is to determine the efficiency and performance of firm’s management, as reflected in the financial reports. </a:t>
            </a:r>
          </a:p>
          <a:p>
            <a:pPr eaLnBrk="1" hangingPunct="1"/>
            <a:endParaRPr lang="en-US" altLang="en-US" dirty="0" smtClean="0"/>
          </a:p>
        </p:txBody>
      </p:sp>
    </p:spTree>
    <p:extLst>
      <p:ext uri="{BB962C8B-B14F-4D97-AF65-F5344CB8AC3E}">
        <p14:creationId xmlns:p14="http://schemas.microsoft.com/office/powerpoint/2010/main" val="57421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592428" y="904975"/>
            <a:ext cx="7701566" cy="647700"/>
          </a:xfrm>
        </p:spPr>
        <p:txBody>
          <a:bodyPr rtlCol="0">
            <a:normAutofit/>
          </a:bodyPr>
          <a:lstStyle/>
          <a:p>
            <a:pPr eaLnBrk="1" fontAlgn="auto" hangingPunct="1">
              <a:spcAft>
                <a:spcPts val="0"/>
              </a:spcAft>
              <a:defRPr/>
            </a:pPr>
            <a:r>
              <a:rPr lang="en-US" altLang="en-US" sz="2000" dirty="0"/>
              <a:t>Regulation of Bank financial performance issued by Bank </a:t>
            </a:r>
            <a:r>
              <a:rPr lang="en-US" altLang="en-US" sz="2000" dirty="0" smtClean="0"/>
              <a:t>of Indonesia </a:t>
            </a:r>
            <a:endParaRPr lang="en-US" sz="2000" b="1" dirty="0">
              <a:solidFill>
                <a:srgbClr val="FF0000"/>
              </a:solidFill>
              <a:ea typeface="+mj-ea"/>
            </a:endParaRPr>
          </a:p>
        </p:txBody>
      </p:sp>
      <p:sp>
        <p:nvSpPr>
          <p:cNvPr id="4099" name="Content Placeholder 2"/>
          <p:cNvSpPr>
            <a:spLocks noGrp="1"/>
          </p:cNvSpPr>
          <p:nvPr>
            <p:ph idx="1"/>
          </p:nvPr>
        </p:nvSpPr>
        <p:spPr>
          <a:xfrm>
            <a:off x="592428" y="1552675"/>
            <a:ext cx="7701566" cy="4513273"/>
          </a:xfrm>
        </p:spPr>
        <p:txBody>
          <a:bodyPr/>
          <a:lstStyle/>
          <a:p>
            <a:pPr eaLnBrk="1" hangingPunct="1"/>
            <a:r>
              <a:rPr lang="en-US" altLang="en-US" sz="2000" dirty="0" smtClean="0"/>
              <a:t>In 1999 Bank Performance in Indonesia  was based on CAMEL aspects </a:t>
            </a:r>
            <a:r>
              <a:rPr lang="en-US" altLang="en-US" sz="2000" dirty="0" smtClean="0">
                <a:solidFill>
                  <a:srgbClr val="FF0000"/>
                </a:solidFill>
              </a:rPr>
              <a:t>(Capital, Assets Quality, Management, Earnings, And Liquidity). </a:t>
            </a:r>
          </a:p>
          <a:p>
            <a:pPr eaLnBrk="1" hangingPunct="1"/>
            <a:r>
              <a:rPr lang="en-US" altLang="en-US" sz="2000" dirty="0" smtClean="0"/>
              <a:t>This policy was subsequently refined through Bank Indonesia Circular Letter No.6/23/DPNP Year 2004 concerning Bank Commercial Bank Financial Performance </a:t>
            </a:r>
            <a:r>
              <a:rPr lang="en-US" altLang="en-US" sz="2000" dirty="0" err="1" smtClean="0"/>
              <a:t>Assesment</a:t>
            </a:r>
            <a:r>
              <a:rPr lang="en-US" altLang="en-US" sz="2000" dirty="0" smtClean="0"/>
              <a:t> System. The Performance rating method in the banking industry was changed to CAMELS method (</a:t>
            </a:r>
            <a:r>
              <a:rPr lang="en-US" altLang="en-US" sz="2000" dirty="0" smtClean="0">
                <a:solidFill>
                  <a:srgbClr val="FF0000"/>
                </a:solidFill>
              </a:rPr>
              <a:t>Capital, Assets Quality, Management, Earnings, Liquidity, And Sensitivity To Market Risk). </a:t>
            </a:r>
          </a:p>
          <a:p>
            <a:pPr eaLnBrk="1" hangingPunct="1"/>
            <a:r>
              <a:rPr lang="en-US" altLang="en-US" sz="2000" dirty="0" smtClean="0"/>
              <a:t>The latest policy concerning banking performance is Bank Indonesia Circular Letter  Number 13/24/DPNP Year 2011 regarding the Rating of Commercial Bank in Indonesia. This is a new regulation  that is called RGEC method. This Method assesses several aspects including </a:t>
            </a:r>
            <a:r>
              <a:rPr lang="en-US" altLang="en-US" sz="2000" dirty="0" smtClean="0">
                <a:solidFill>
                  <a:srgbClr val="FF0000"/>
                </a:solidFill>
              </a:rPr>
              <a:t>Risk Profile, Good Corporate Governance, Earning and Capital </a:t>
            </a:r>
            <a:r>
              <a:rPr lang="en-US" altLang="en-US" sz="2000" dirty="0" smtClean="0"/>
              <a:t>.</a:t>
            </a:r>
          </a:p>
        </p:txBody>
      </p:sp>
    </p:spTree>
    <p:extLst>
      <p:ext uri="{BB962C8B-B14F-4D97-AF65-F5344CB8AC3E}">
        <p14:creationId xmlns:p14="http://schemas.microsoft.com/office/powerpoint/2010/main" val="238209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759853" y="1123916"/>
            <a:ext cx="7662929" cy="647700"/>
          </a:xfrm>
        </p:spPr>
        <p:txBody>
          <a:bodyPr rtlCol="0">
            <a:normAutofit fontScale="90000"/>
          </a:bodyPr>
          <a:lstStyle/>
          <a:p>
            <a:pPr eaLnBrk="1" fontAlgn="auto" hangingPunct="1">
              <a:spcAft>
                <a:spcPts val="0"/>
              </a:spcAft>
              <a:defRPr/>
            </a:pPr>
            <a:r>
              <a:rPr lang="cs-CZ" b="1" i="1" dirty="0"/>
              <a:t>The Bank Financial Performance </a:t>
            </a:r>
            <a:r>
              <a:rPr lang="en-ID" b="1" i="1" dirty="0" smtClean="0"/>
              <a:t/>
            </a:r>
            <a:br>
              <a:rPr lang="en-ID" b="1" i="1" dirty="0" smtClean="0"/>
            </a:br>
            <a:r>
              <a:rPr lang="cs-CZ" b="1" i="1" dirty="0" smtClean="0"/>
              <a:t>Enhance </a:t>
            </a:r>
            <a:r>
              <a:rPr lang="cs-CZ" b="1" i="1" dirty="0"/>
              <a:t>Stock Return</a:t>
            </a:r>
            <a:r>
              <a:rPr lang="en-US" dirty="0"/>
              <a:t/>
            </a:r>
            <a:br>
              <a:rPr lang="en-US" dirty="0"/>
            </a:br>
            <a:endParaRPr lang="en-US" b="1" dirty="0">
              <a:solidFill>
                <a:srgbClr val="FF0000"/>
              </a:solidFill>
              <a:ea typeface="+mj-ea"/>
            </a:endParaRPr>
          </a:p>
        </p:txBody>
      </p:sp>
      <p:sp>
        <p:nvSpPr>
          <p:cNvPr id="4099" name="Content Placeholder 2"/>
          <p:cNvSpPr>
            <a:spLocks noGrp="1"/>
          </p:cNvSpPr>
          <p:nvPr>
            <p:ph idx="1"/>
          </p:nvPr>
        </p:nvSpPr>
        <p:spPr>
          <a:xfrm>
            <a:off x="759853" y="1771615"/>
            <a:ext cx="7662929" cy="3933725"/>
          </a:xfrm>
        </p:spPr>
        <p:txBody>
          <a:bodyPr/>
          <a:lstStyle/>
          <a:p>
            <a:pPr algn="just" eaLnBrk="1" hangingPunct="1"/>
            <a:r>
              <a:rPr lang="en-US" altLang="en-US" sz="2000" b="1" dirty="0" smtClean="0"/>
              <a:t>Based on </a:t>
            </a:r>
            <a:r>
              <a:rPr lang="en-US" altLang="en-US" sz="2000" b="1" dirty="0" smtClean="0">
                <a:solidFill>
                  <a:srgbClr val="FF0000"/>
                </a:solidFill>
              </a:rPr>
              <a:t>Signaling theory was first developed by Ross (1977).</a:t>
            </a:r>
          </a:p>
          <a:p>
            <a:pPr algn="just" eaLnBrk="1" hangingPunct="1"/>
            <a:r>
              <a:rPr lang="en-US" altLang="en-US" sz="2000" b="1" dirty="0" smtClean="0"/>
              <a:t>Signaling theory explains that a good financial statement is a signal that the company has been operated well. The manager has to give a signal about the company's condition to the owner as a manifestation of responsibility as a management of the company. </a:t>
            </a:r>
          </a:p>
          <a:p>
            <a:pPr algn="just" eaLnBrk="1" hangingPunct="1"/>
            <a:r>
              <a:rPr lang="en-US" altLang="en-US" sz="2000" b="1" dirty="0" smtClean="0"/>
              <a:t>Signaling theory describes an information or signal given by a company to  external parties. The desire of a company that provides information to users of financial statements or external parties is important because there is </a:t>
            </a:r>
            <a:r>
              <a:rPr lang="en-US" altLang="en-US" sz="2000" b="1" dirty="0" err="1" smtClean="0"/>
              <a:t>asymetry</a:t>
            </a:r>
            <a:r>
              <a:rPr lang="en-US" altLang="en-US" sz="2000" b="1" dirty="0" smtClean="0"/>
              <a:t> information  between the company and outside parties as users of the financial statements. </a:t>
            </a:r>
          </a:p>
          <a:p>
            <a:pPr algn="just" eaLnBrk="1" hangingPunct="1"/>
            <a:r>
              <a:rPr lang="en-US" altLang="en-US" sz="2000" b="1" dirty="0" smtClean="0"/>
              <a:t>Asymmetry of information that can affect stock price of the company.</a:t>
            </a:r>
          </a:p>
        </p:txBody>
      </p:sp>
    </p:spTree>
    <p:extLst>
      <p:ext uri="{BB962C8B-B14F-4D97-AF65-F5344CB8AC3E}">
        <p14:creationId xmlns:p14="http://schemas.microsoft.com/office/powerpoint/2010/main" val="3867019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D" dirty="0" smtClean="0"/>
              <a:t>Sample</a:t>
            </a:r>
            <a:endParaRPr lang="en-US" dirty="0"/>
          </a:p>
        </p:txBody>
      </p:sp>
      <p:sp>
        <p:nvSpPr>
          <p:cNvPr id="3" name="Content Placeholder 2"/>
          <p:cNvSpPr>
            <a:spLocks noGrp="1"/>
          </p:cNvSpPr>
          <p:nvPr>
            <p:ph idx="1"/>
          </p:nvPr>
        </p:nvSpPr>
        <p:spPr/>
        <p:txBody>
          <a:bodyPr/>
          <a:lstStyle/>
          <a:p>
            <a:r>
              <a:rPr lang="en-US" dirty="0"/>
              <a:t>The criteria required in this research are: </a:t>
            </a:r>
            <a:endParaRPr lang="en-US" dirty="0" smtClean="0"/>
          </a:p>
          <a:p>
            <a:r>
              <a:rPr lang="en-US" dirty="0" smtClean="0"/>
              <a:t>these </a:t>
            </a:r>
            <a:r>
              <a:rPr lang="en-US" dirty="0"/>
              <a:t>companies are included in the conventional banking industries. The companies have been listed in  the Indonesia Stock Exchange between 2014 and 2016. </a:t>
            </a:r>
          </a:p>
          <a:p>
            <a:r>
              <a:rPr lang="en-US" dirty="0" smtClean="0"/>
              <a:t>Data :</a:t>
            </a:r>
          </a:p>
          <a:p>
            <a:r>
              <a:rPr lang="en-US" dirty="0" smtClean="0"/>
              <a:t>The </a:t>
            </a:r>
            <a:r>
              <a:rPr lang="en-US" dirty="0"/>
              <a:t>information on the banking financial statement was obtained from the information published in the Indonesian Stock Exchange. </a:t>
            </a:r>
            <a:r>
              <a:rPr lang="hu-HU" dirty="0"/>
              <a:t>The </a:t>
            </a:r>
            <a:r>
              <a:rPr lang="en-US" dirty="0"/>
              <a:t>Data was taken from annual report and Indonesian Capital Market Directory has been published  in Indonesia Sock Exchange.</a:t>
            </a:r>
          </a:p>
          <a:p>
            <a:endParaRPr lang="en-US" dirty="0"/>
          </a:p>
        </p:txBody>
      </p:sp>
    </p:spTree>
    <p:extLst>
      <p:ext uri="{BB962C8B-B14F-4D97-AF65-F5344CB8AC3E}">
        <p14:creationId xmlns:p14="http://schemas.microsoft.com/office/powerpoint/2010/main" val="8863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391204" y="1123916"/>
            <a:ext cx="6172200" cy="647700"/>
          </a:xfrm>
        </p:spPr>
        <p:txBody>
          <a:bodyPr rtlCol="0">
            <a:normAutofit/>
          </a:bodyPr>
          <a:lstStyle/>
          <a:p>
            <a:pPr eaLnBrk="1" fontAlgn="auto" hangingPunct="1">
              <a:spcAft>
                <a:spcPts val="0"/>
              </a:spcAft>
              <a:defRPr/>
            </a:pPr>
            <a:r>
              <a:rPr lang="en-ID" b="1" dirty="0" smtClean="0">
                <a:solidFill>
                  <a:srgbClr val="FF0000"/>
                </a:solidFill>
                <a:ea typeface="+mj-ea"/>
              </a:rPr>
              <a:t>Research Model</a:t>
            </a:r>
            <a:endParaRPr lang="en-US" b="1" dirty="0">
              <a:solidFill>
                <a:srgbClr val="FF0000"/>
              </a:solidFill>
              <a:ea typeface="+mj-ea"/>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349470416"/>
              </p:ext>
            </p:extLst>
          </p:nvPr>
        </p:nvGraphicFramePr>
        <p:xfrm>
          <a:off x="1391204" y="2240850"/>
          <a:ext cx="6172200" cy="792480"/>
        </p:xfrm>
        <a:graphic>
          <a:graphicData uri="http://schemas.openxmlformats.org/drawingml/2006/table">
            <a:tbl>
              <a:tblPr firstRow="1" firstCol="1" bandRow="1">
                <a:tableStyleId>{5C22544A-7EE6-4342-B048-85BDC9FD1C3A}</a:tableStyleId>
              </a:tblPr>
              <a:tblGrid>
                <a:gridCol w="5177402"/>
                <a:gridCol w="994798"/>
              </a:tblGrid>
              <a:tr h="0">
                <a:tc>
                  <a:txBody>
                    <a:bodyPr/>
                    <a:lstStyle/>
                    <a:p>
                      <a:pPr>
                        <a:spcAft>
                          <a:spcPts val="0"/>
                        </a:spcAft>
                      </a:pPr>
                      <a:r>
                        <a:rPr lang="en-US" sz="1200" dirty="0">
                          <a:effectLst/>
                        </a:rPr>
                        <a:t> </a:t>
                      </a:r>
                    </a:p>
                    <a:p>
                      <a:pPr algn="ctr">
                        <a:spcAft>
                          <a:spcPts val="0"/>
                        </a:spcAft>
                      </a:pPr>
                      <a:r>
                        <a:rPr lang="en-US" sz="2000" dirty="0">
                          <a:effectLst/>
                        </a:rPr>
                        <a:t>RTN = a+β1 LDR+ β2 GCG+ β3 ROA+ β4 CAR+ e</a:t>
                      </a:r>
                    </a:p>
                    <a:p>
                      <a:pPr>
                        <a:spcAft>
                          <a:spcPts val="0"/>
                        </a:spcAft>
                      </a:pPr>
                      <a:r>
                        <a:rPr lang="en-US" sz="2000" dirty="0">
                          <a:effectLst/>
                        </a:rPr>
                        <a:t> </a:t>
                      </a:r>
                      <a:endParaRPr lang="en-US" sz="20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solidFill>
                      <a:schemeClr val="accent6">
                        <a:lumMod val="75000"/>
                      </a:schemeClr>
                    </a:solidFill>
                  </a:tcPr>
                </a:tc>
                <a:tc>
                  <a:txBody>
                    <a:bodyPr/>
                    <a:lstStyle/>
                    <a:p>
                      <a:pPr>
                        <a:spcAft>
                          <a:spcPts val="0"/>
                        </a:spcAft>
                      </a:pPr>
                      <a:r>
                        <a:rPr lang="id-ID" sz="1200" dirty="0">
                          <a:effectLst/>
                        </a:rPr>
                        <a:t> </a:t>
                      </a:r>
                      <a:endParaRPr lang="en-US" sz="1200" dirty="0">
                        <a:effectLst/>
                      </a:endParaRPr>
                    </a:p>
                    <a:p>
                      <a:pPr algn="ctr">
                        <a:spcAft>
                          <a:spcPts val="0"/>
                        </a:spcAft>
                      </a:pPr>
                      <a:r>
                        <a:rPr lang="id-ID" sz="1200" dirty="0">
                          <a:effectLst/>
                        </a:rPr>
                        <a:t>1</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solidFill>
                      <a:schemeClr val="accent6">
                        <a:lumMod val="75000"/>
                      </a:schemeClr>
                    </a:solidFill>
                  </a:tcPr>
                </a:tc>
              </a:tr>
            </a:tbl>
          </a:graphicData>
        </a:graphic>
      </p:graphicFrame>
      <p:sp>
        <p:nvSpPr>
          <p:cNvPr id="4" name="Rectangle 1"/>
          <p:cNvSpPr>
            <a:spLocks noChangeArrowheads="1"/>
          </p:cNvSpPr>
          <p:nvPr/>
        </p:nvSpPr>
        <p:spPr bwMode="auto">
          <a:xfrm>
            <a:off x="0" y="-115909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The regression model used in this analysis is</a:t>
            </a:r>
            <a:r>
              <a:rPr kumimoji="0" lang="id-ID" altLang="en-US" sz="1200" b="0"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a:t>
            </a:r>
            <a:endParaRPr kumimoji="0" lang="en-US" altLang="en-US" sz="800" b="0" i="0" u="none" strike="noStrike" cap="none" normalizeH="0" baseline="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altLang="en-US" sz="1200" b="0"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Where RTN is stock return; LDR is risk profile measured by Loan to Deposit Ratio; GCG is ) is   good corporate governance GCG; ROA is earnings;  CAR is capital, and e is error.</a:t>
            </a:r>
            <a:endParaRPr kumimoji="0" lang="id-ID" altLang="en-US" sz="1800" b="0" i="0" u="none" strike="noStrike" cap="none" normalizeH="0" baseline="0" smtClean="0">
              <a:ln>
                <a:noFill/>
              </a:ln>
              <a:solidFill>
                <a:schemeClr val="tx1"/>
              </a:solidFill>
              <a:effectLst/>
              <a:latin typeface="Arial" panose="020B0604020202020204" pitchFamily="34" charset="0"/>
            </a:endParaRPr>
          </a:p>
        </p:txBody>
      </p:sp>
      <p:sp>
        <p:nvSpPr>
          <p:cNvPr id="5" name="TextBox 4"/>
          <p:cNvSpPr txBox="1"/>
          <p:nvPr/>
        </p:nvSpPr>
        <p:spPr>
          <a:xfrm>
            <a:off x="1391204" y="3597431"/>
            <a:ext cx="6284604" cy="923330"/>
          </a:xfrm>
          <a:prstGeom prst="rect">
            <a:avLst/>
          </a:prstGeom>
          <a:noFill/>
        </p:spPr>
        <p:txBody>
          <a:bodyPr wrap="square" rtlCol="0">
            <a:spAutoFit/>
          </a:bodyPr>
          <a:lstStyle/>
          <a:p>
            <a:r>
              <a:rPr lang="id-ID" dirty="0"/>
              <a:t>RTN is stock return; LDR is risk profile measured by Loan to Deposit Ratio; GCG is </a:t>
            </a:r>
            <a:r>
              <a:rPr lang="id-ID" dirty="0" smtClean="0"/>
              <a:t>  </a:t>
            </a:r>
            <a:r>
              <a:rPr lang="id-ID" dirty="0"/>
              <a:t>good corporate governance GCG; ROA is earnings;  CAR is capital, and e is error.</a:t>
            </a:r>
            <a:endParaRPr lang="en-US" dirty="0"/>
          </a:p>
        </p:txBody>
      </p:sp>
    </p:spTree>
    <p:extLst>
      <p:ext uri="{BB962C8B-B14F-4D97-AF65-F5344CB8AC3E}">
        <p14:creationId xmlns:p14="http://schemas.microsoft.com/office/powerpoint/2010/main" val="305416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0" indent="-457200">
              <a:lnSpc>
                <a:spcPct val="115000"/>
              </a:lnSpc>
              <a:spcAft>
                <a:spcPts val="1000"/>
              </a:spcAft>
            </a:pPr>
            <a:r>
              <a:rPr lang="en-US" sz="3600" b="1" dirty="0" smtClean="0">
                <a:effectLst/>
                <a:latin typeface="Calibri Light" panose="020F0302020204030204" pitchFamily="34" charset="0"/>
                <a:ea typeface="Times New Roman" panose="02020603050405020304" pitchFamily="18" charset="0"/>
              </a:rPr>
              <a:t>Descriptive </a:t>
            </a:r>
            <a:r>
              <a:rPr lang="id-ID" sz="3600" b="1" dirty="0" smtClean="0">
                <a:effectLst/>
                <a:latin typeface="Calibri Light" panose="020F0302020204030204" pitchFamily="34" charset="0"/>
                <a:ea typeface="Times New Roman" panose="02020603050405020304" pitchFamily="18" charset="0"/>
              </a:rPr>
              <a:t>S</a:t>
            </a:r>
            <a:r>
              <a:rPr lang="en-US" sz="3600" b="1" dirty="0" err="1" smtClean="0">
                <a:effectLst/>
                <a:latin typeface="Calibri Light" panose="020F0302020204030204" pitchFamily="34" charset="0"/>
                <a:ea typeface="Times New Roman" panose="02020603050405020304" pitchFamily="18" charset="0"/>
              </a:rPr>
              <a:t>tatistics</a:t>
            </a:r>
            <a:r>
              <a:rPr lang="en-US" sz="4000" dirty="0" smtClean="0">
                <a:effectLst/>
                <a:latin typeface="Times New Roman" panose="02020603050405020304" pitchFamily="18" charset="0"/>
                <a:ea typeface="Times New Roman" panose="02020603050405020304" pitchFamily="18" charset="0"/>
              </a:rPr>
              <a:t/>
            </a:r>
            <a:br>
              <a:rPr lang="en-US" sz="4000" dirty="0" smtClean="0">
                <a:effectLst/>
                <a:latin typeface="Times New Roman" panose="02020603050405020304" pitchFamily="18" charset="0"/>
                <a:ea typeface="Times New Roman" panose="02020603050405020304" pitchFamily="18"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7123906"/>
              </p:ext>
            </p:extLst>
          </p:nvPr>
        </p:nvGraphicFramePr>
        <p:xfrm>
          <a:off x="457200" y="941119"/>
          <a:ext cx="8081494" cy="5197552"/>
        </p:xfrm>
        <a:graphic>
          <a:graphicData uri="http://schemas.openxmlformats.org/drawingml/2006/table">
            <a:tbl>
              <a:tblPr firstRow="1" firstCol="1" bandRow="1">
                <a:tableStyleId>{5C22544A-7EE6-4342-B048-85BDC9FD1C3A}</a:tableStyleId>
              </a:tblPr>
              <a:tblGrid>
                <a:gridCol w="1223494"/>
                <a:gridCol w="1171977"/>
                <a:gridCol w="1545465"/>
                <a:gridCol w="1300766"/>
                <a:gridCol w="1468192"/>
                <a:gridCol w="1371600"/>
              </a:tblGrid>
              <a:tr h="521731">
                <a:tc>
                  <a:txBody>
                    <a:bodyPr/>
                    <a:lstStyle/>
                    <a:p>
                      <a:pPr>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ctr">
                        <a:spcAft>
                          <a:spcPts val="0"/>
                        </a:spcAft>
                      </a:pPr>
                      <a:r>
                        <a:rPr lang="en-US" sz="1100">
                          <a:effectLst/>
                        </a:rPr>
                        <a:t>N</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ctr">
                        <a:spcAft>
                          <a:spcPts val="0"/>
                        </a:spcAft>
                      </a:pPr>
                      <a:r>
                        <a:rPr lang="en-US" sz="1200">
                          <a:effectLst/>
                        </a:rPr>
                        <a:t>Minimum</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ctr">
                        <a:spcAft>
                          <a:spcPts val="0"/>
                        </a:spcAft>
                      </a:pPr>
                      <a:r>
                        <a:rPr lang="en-US" sz="1100">
                          <a:effectLst/>
                        </a:rPr>
                        <a:t>Maximum</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ctr">
                        <a:spcAft>
                          <a:spcPts val="0"/>
                        </a:spcAft>
                      </a:pPr>
                      <a:r>
                        <a:rPr lang="en-US" sz="1100">
                          <a:effectLst/>
                        </a:rPr>
                        <a:t>Mean</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ctr">
                        <a:spcAft>
                          <a:spcPts val="0"/>
                        </a:spcAft>
                      </a:pPr>
                      <a:r>
                        <a:rPr lang="en-US" sz="1100" dirty="0" err="1">
                          <a:effectLst/>
                        </a:rPr>
                        <a:t>Std</a:t>
                      </a:r>
                      <a:r>
                        <a:rPr lang="en-US" sz="1100" dirty="0">
                          <a:effectLst/>
                        </a:rPr>
                        <a:t> Dev</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LDR</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53</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112.54</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smtClean="0">
                          <a:effectLst/>
                        </a:rPr>
                        <a:t>The higher LDR value indicates the higher liquidity risk</a:t>
                      </a:r>
                    </a:p>
                    <a:p>
                      <a:pPr algn="r">
                        <a:spcAft>
                          <a:spcPts val="0"/>
                        </a:spcAft>
                      </a:pPr>
                      <a:r>
                        <a:rPr lang="en-US" sz="1100" dirty="0" smtClean="0">
                          <a:effectLst/>
                        </a:rPr>
                        <a:t>85.0866</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11.66593</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GCG</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1</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4</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smtClean="0">
                          <a:effectLst/>
                        </a:rPr>
                        <a:t>(very good</a:t>
                      </a:r>
                    </a:p>
                    <a:p>
                      <a:pPr algn="r">
                        <a:spcAft>
                          <a:spcPts val="0"/>
                        </a:spcAft>
                      </a:pPr>
                      <a:r>
                        <a:rPr lang="en-US" sz="1100" dirty="0" smtClean="0">
                          <a:effectLst/>
                        </a:rPr>
                        <a:t>3.0267</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0.50669</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ROA</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-11.15</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4.73</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smtClean="0">
                          <a:effectLst/>
                        </a:rPr>
                        <a:t>shows the ability to generate profits (%), </a:t>
                      </a:r>
                    </a:p>
                    <a:p>
                      <a:pPr algn="r">
                        <a:spcAft>
                          <a:spcPts val="0"/>
                        </a:spcAft>
                      </a:pPr>
                      <a:r>
                        <a:rPr lang="en-US" sz="1100" dirty="0" smtClean="0">
                          <a:effectLst/>
                        </a:rPr>
                        <a:t>1.0051</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2.56934</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CAR</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8.02</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48.38</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smtClean="0">
                          <a:effectLst/>
                        </a:rPr>
                        <a:t>the banking CAR in Indonesia is above 8%, it means that  the ability of Indonesian banks to provide the funds used to overcome the possible risk of loss was above the minimum requirement. </a:t>
                      </a:r>
                    </a:p>
                    <a:p>
                      <a:pPr algn="r">
                        <a:spcAft>
                          <a:spcPts val="0"/>
                        </a:spcAft>
                      </a:pPr>
                      <a:endParaRPr lang="en-US" sz="1100" dirty="0" smtClean="0">
                        <a:effectLst/>
                      </a:endParaRPr>
                    </a:p>
                    <a:p>
                      <a:pPr algn="r">
                        <a:spcAft>
                          <a:spcPts val="0"/>
                        </a:spcAft>
                      </a:pPr>
                      <a:r>
                        <a:rPr lang="en-US" sz="1100" dirty="0" smtClean="0">
                          <a:effectLst/>
                        </a:rPr>
                        <a:t>18.7943</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5.09106</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RTN</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-50.67</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349.01</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smtClean="0">
                          <a:effectLst/>
                        </a:rPr>
                        <a:t>(positive</a:t>
                      </a:r>
                      <a:r>
                        <a:rPr lang="en-US" sz="1100" baseline="0" dirty="0" smtClean="0">
                          <a:effectLst/>
                        </a:rPr>
                        <a:t> return) </a:t>
                      </a:r>
                      <a:r>
                        <a:rPr lang="en-US" sz="1100" dirty="0" smtClean="0">
                          <a:effectLst/>
                        </a:rPr>
                        <a:t>17.9827</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60.62721</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r h="496887">
                <a:tc>
                  <a:txBody>
                    <a:bodyPr/>
                    <a:lstStyle/>
                    <a:p>
                      <a:pPr>
                        <a:spcAft>
                          <a:spcPts val="0"/>
                        </a:spcAft>
                      </a:pPr>
                      <a:r>
                        <a:rPr lang="en-US" sz="1100">
                          <a:effectLst/>
                        </a:rPr>
                        <a:t>Valid N (listwise)</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96</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 </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 </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a:effectLst/>
                        </a:rPr>
                        <a:t> </a:t>
                      </a:r>
                      <a:endParaRPr lang="en-US" sz="120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c>
                  <a:txBody>
                    <a:bodyPr/>
                    <a:lstStyle/>
                    <a:p>
                      <a:pPr algn="r">
                        <a:spcAft>
                          <a:spcPts val="0"/>
                        </a:spcAft>
                      </a:pPr>
                      <a:r>
                        <a:rPr lang="en-US" sz="1100" dirty="0">
                          <a:effectLst/>
                        </a:rPr>
                        <a:t> </a:t>
                      </a:r>
                      <a:endParaRPr lang="en-US" sz="12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68580" marR="68580" marT="0" marB="0" anchor="b"/>
                </a:tc>
              </a:tr>
            </a:tbl>
          </a:graphicData>
        </a:graphic>
      </p:graphicFrame>
      <p:sp>
        <p:nvSpPr>
          <p:cNvPr id="5" name="Rectangle 1"/>
          <p:cNvSpPr>
            <a:spLocks noChangeArrowheads="1"/>
          </p:cNvSpPr>
          <p:nvPr/>
        </p:nvSpPr>
        <p:spPr bwMode="auto">
          <a:xfrm>
            <a:off x="-2612955" y="-243110"/>
            <a:ext cx="13693403"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d-ID" altLang="en-US" sz="1200" b="1" i="0" u="none" strike="noStrike" cap="none" normalizeH="0" baseline="0" smtClean="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Table 4.1</a:t>
            </a:r>
            <a:r>
              <a:rPr kumimoji="0" lang="id-ID" altLang="en-US" sz="1100" b="1"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 </a:t>
            </a:r>
            <a:r>
              <a:rPr kumimoji="0" lang="en-US" altLang="en-US" sz="1100" b="1"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Descriptive </a:t>
            </a:r>
            <a:r>
              <a:rPr kumimoji="0" lang="id-ID" altLang="en-US" sz="1100" b="1"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S</a:t>
            </a:r>
            <a:r>
              <a:rPr kumimoji="0" lang="en-US" altLang="en-US" sz="1100" b="1" i="0" u="none" strike="noStrike" cap="none" normalizeH="0" baseline="0" smtClean="0">
                <a:ln>
                  <a:noFill/>
                </a:ln>
                <a:solidFill>
                  <a:schemeClr val="tx1"/>
                </a:solidFill>
                <a:effectLst/>
                <a:latin typeface="Calibri Light" panose="020F0302020204030204" pitchFamily="34" charset="0"/>
                <a:ea typeface="Times New Roman" panose="02020603050405020304" pitchFamily="18" charset="0"/>
                <a:cs typeface="Calibri Light" panose="020F0302020204030204" pitchFamily="34" charset="0"/>
              </a:rPr>
              <a:t>tatistics</a:t>
            </a:r>
            <a:endParaRPr kumimoji="0" lang="en-US" altLang="en-US"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6718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97800EC-D2A8-4A9A-ACEF-3135E785C288}"/>
              </a:ext>
            </a:extLst>
          </p:cNvPr>
          <p:cNvSpPr>
            <a:spLocks noGrp="1"/>
          </p:cNvSpPr>
          <p:nvPr>
            <p:ph type="title"/>
          </p:nvPr>
        </p:nvSpPr>
        <p:spPr>
          <a:xfrm>
            <a:off x="1156448" y="1123915"/>
            <a:ext cx="7153833" cy="647700"/>
          </a:xfrm>
        </p:spPr>
        <p:txBody>
          <a:bodyPr rtlCol="0">
            <a:normAutofit/>
          </a:bodyPr>
          <a:lstStyle/>
          <a:p>
            <a:pPr eaLnBrk="1" fontAlgn="auto" hangingPunct="1">
              <a:spcAft>
                <a:spcPts val="0"/>
              </a:spcAft>
              <a:defRPr/>
            </a:pPr>
            <a:r>
              <a:rPr lang="en-ID" b="1" dirty="0" smtClean="0">
                <a:solidFill>
                  <a:srgbClr val="FF0000"/>
                </a:solidFill>
                <a:ea typeface="+mj-ea"/>
              </a:rPr>
              <a:t>The Result</a:t>
            </a:r>
            <a:endParaRPr lang="en-US" b="1" dirty="0">
              <a:solidFill>
                <a:srgbClr val="FF0000"/>
              </a:solidFill>
              <a:ea typeface="+mj-ea"/>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52826531"/>
              </p:ext>
            </p:extLst>
          </p:nvPr>
        </p:nvGraphicFramePr>
        <p:xfrm>
          <a:off x="708623" y="1927231"/>
          <a:ext cx="7695789" cy="3976028"/>
        </p:xfrm>
        <a:graphic>
          <a:graphicData uri="http://schemas.openxmlformats.org/drawingml/2006/table">
            <a:tbl>
              <a:tblPr firstRow="1" firstCol="1" bandRow="1">
                <a:tableStyleId>{5C22544A-7EE6-4342-B048-85BDC9FD1C3A}</a:tableStyleId>
              </a:tblPr>
              <a:tblGrid>
                <a:gridCol w="2061683"/>
                <a:gridCol w="1127433"/>
                <a:gridCol w="1233740"/>
                <a:gridCol w="1250091"/>
                <a:gridCol w="1003756"/>
                <a:gridCol w="1019086"/>
              </a:tblGrid>
              <a:tr h="256405">
                <a:tc>
                  <a:txBody>
                    <a:bodyPr/>
                    <a:lstStyle/>
                    <a:p>
                      <a:pPr>
                        <a:lnSpc>
                          <a:spcPct val="115000"/>
                        </a:lnSpc>
                        <a:spcAft>
                          <a:spcPts val="100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Variable</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Coefficient</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Std. Error</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t-Statistic</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ctr">
                        <a:spcAft>
                          <a:spcPts val="0"/>
                        </a:spcAft>
                      </a:pPr>
                      <a:r>
                        <a:rPr lang="en-US" sz="1100">
                          <a:effectLst/>
                        </a:rPr>
                        <a:t>Prob.</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C</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73.51981</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47.72470</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1.540498</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0.1272</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LDR</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-0.581201</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0.323390</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-1.797216</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id-ID" sz="1100">
                          <a:effectLst/>
                        </a:rPr>
                        <a:t>*)</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0.0759</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GCG</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3.059365</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10.00762</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0.305704</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0.7606</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ROA</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5.428526</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2.196147</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2.471841</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id-ID" sz="1100">
                          <a:effectLst/>
                        </a:rPr>
                        <a:t>***)</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0.0155</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ctr">
                        <a:spcAft>
                          <a:spcPts val="0"/>
                        </a:spcAft>
                      </a:pPr>
                      <a:r>
                        <a:rPr lang="en-US" sz="1100">
                          <a:effectLst/>
                        </a:rPr>
                        <a:t>CAR</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-1.668410</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1.087344</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-1.534389</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0.1287</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70239">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spcAft>
                          <a:spcPts val="0"/>
                        </a:spcAft>
                      </a:pPr>
                      <a:r>
                        <a:rPr lang="en-US" sz="1100">
                          <a:effectLst/>
                        </a:rPr>
                        <a:t>R-squared</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0.102213</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gridSpan="2">
                  <a:txBody>
                    <a:bodyPr/>
                    <a:lstStyle/>
                    <a:p>
                      <a:pPr marR="6350">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hMerge="1">
                  <a:txBody>
                    <a:bodyPr/>
                    <a:lstStyle/>
                    <a:p>
                      <a:endParaRPr lang="en-US"/>
                    </a:p>
                  </a:txBody>
                  <a:tcPr/>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spcAft>
                          <a:spcPts val="0"/>
                        </a:spcAft>
                      </a:pPr>
                      <a:r>
                        <a:rPr lang="en-US" sz="1100">
                          <a:effectLst/>
                        </a:rPr>
                        <a:t>Adjusted R-squared</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0.058947</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gridSpan="2">
                  <a:txBody>
                    <a:bodyPr/>
                    <a:lstStyle/>
                    <a:p>
                      <a:pPr marR="6350">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hMerge="1">
                  <a:txBody>
                    <a:bodyPr/>
                    <a:lstStyle/>
                    <a:p>
                      <a:endParaRPr lang="en-US"/>
                    </a:p>
                  </a:txBody>
                  <a:tcPr/>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spcAft>
                          <a:spcPts val="0"/>
                        </a:spcAft>
                      </a:pPr>
                      <a:r>
                        <a:rPr lang="en-US" sz="1100">
                          <a:effectLst/>
                        </a:rPr>
                        <a:t>F-statistic</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2.362399</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gridSpan="2">
                  <a:txBody>
                    <a:bodyPr/>
                    <a:lstStyle/>
                    <a:p>
                      <a:pPr marR="6350">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hMerge="1">
                  <a:txBody>
                    <a:bodyPr/>
                    <a:lstStyle/>
                    <a:p>
                      <a:endParaRPr lang="en-US"/>
                    </a:p>
                  </a:txBody>
                  <a:tcPr/>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222961">
                <a:tc>
                  <a:txBody>
                    <a:bodyPr/>
                    <a:lstStyle/>
                    <a:p>
                      <a:pPr>
                        <a:spcAft>
                          <a:spcPts val="0"/>
                        </a:spcAft>
                      </a:pPr>
                      <a:r>
                        <a:rPr lang="en-US" sz="1100">
                          <a:effectLst/>
                        </a:rPr>
                        <a:t>Prob(F-statistic)</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r">
                        <a:spcAft>
                          <a:spcPts val="0"/>
                        </a:spcAft>
                      </a:pPr>
                      <a:r>
                        <a:rPr lang="en-US" sz="1100">
                          <a:effectLst/>
                        </a:rPr>
                        <a:t>0.059727</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marR="6350"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marR="6350" algn="ctr">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163965">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r h="163965">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c>
                  <a:txBody>
                    <a:bodyPr/>
                    <a:lstStyle/>
                    <a:p>
                      <a:pPr algn="ctr">
                        <a:spcAft>
                          <a:spcPts val="0"/>
                        </a:spcAft>
                      </a:pPr>
                      <a:r>
                        <a:rPr lang="en-US" sz="800">
                          <a:effectLst/>
                        </a:rPr>
                        <a:t> </a:t>
                      </a:r>
                      <a:endParaRPr lang="en-US" sz="110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tc>
                <a:tc>
                  <a:txBody>
                    <a:bodyPr/>
                    <a:lstStyle/>
                    <a:p>
                      <a:pPr algn="ctr">
                        <a:spcAft>
                          <a:spcPts val="0"/>
                        </a:spcAft>
                      </a:pPr>
                      <a:r>
                        <a:rPr lang="en-US" sz="800" dirty="0">
                          <a:effectLst/>
                        </a:rPr>
                        <a:t> </a:t>
                      </a:r>
                      <a:endParaRPr lang="en-US" sz="1100" dirty="0">
                        <a:effectLst/>
                        <a:latin typeface="Times New Roman" panose="02020603050405020304" pitchFamily="18" charset="0"/>
                        <a:ea typeface="Times New Roman" panose="02020603050405020304" pitchFamily="18" charset="0"/>
                        <a:cs typeface="SimSun" panose="02010600030101010101" pitchFamily="2" charset="-122"/>
                      </a:endParaRPr>
                    </a:p>
                  </a:txBody>
                  <a:tcPr marL="0" marR="0" marT="0" marB="0" anchor="b"/>
                </a:tc>
              </a:tr>
            </a:tbl>
          </a:graphicData>
        </a:graphic>
      </p:graphicFrame>
    </p:spTree>
    <p:extLst>
      <p:ext uri="{BB962C8B-B14F-4D97-AF65-F5344CB8AC3E}">
        <p14:creationId xmlns:p14="http://schemas.microsoft.com/office/powerpoint/2010/main" val="272057051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TotalTime>
  <Words>1572</Words>
  <Application>Microsoft Office PowerPoint</Application>
  <PresentationFormat>On-screen Show (4:3)</PresentationFormat>
  <Paragraphs>221</Paragraphs>
  <Slides>17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17</vt:i4>
      </vt:variant>
    </vt:vector>
  </HeadingPairs>
  <TitlesOfParts>
    <vt:vector size="27" baseType="lpstr">
      <vt:lpstr>ＭＳ Ｐゴシック</vt:lpstr>
      <vt:lpstr>ＭＳ Ｐゴシック</vt:lpstr>
      <vt:lpstr>SimSun</vt:lpstr>
      <vt:lpstr>Arial</vt:lpstr>
      <vt:lpstr>Arial Black</vt:lpstr>
      <vt:lpstr>Calibri</vt:lpstr>
      <vt:lpstr>Calibri Light</vt:lpstr>
      <vt:lpstr>Times New Roman</vt:lpstr>
      <vt:lpstr>Wingdings</vt:lpstr>
      <vt:lpstr>1_Office Theme</vt:lpstr>
      <vt:lpstr>PowerPoint Presentation</vt:lpstr>
      <vt:lpstr>Abstract</vt:lpstr>
      <vt:lpstr>The Important of Company Performance</vt:lpstr>
      <vt:lpstr>Regulation of Bank financial performance issued by Bank of Indonesia </vt:lpstr>
      <vt:lpstr>The Bank Financial Performance  Enhance Stock Return </vt:lpstr>
      <vt:lpstr>Sample</vt:lpstr>
      <vt:lpstr>Research Model</vt:lpstr>
      <vt:lpstr>Descriptive Statistics </vt:lpstr>
      <vt:lpstr>The Result</vt:lpstr>
      <vt:lpstr>Measurement variables </vt:lpstr>
      <vt:lpstr>LDRSTOCK RETURN</vt:lpstr>
      <vt:lpstr>GCG- stock return support in sign</vt:lpstr>
      <vt:lpstr>Earning-stock return</vt:lpstr>
      <vt:lpstr>CARSTOCK RETURN</vt:lpstr>
      <vt:lpstr>CONCLUTION</vt:lpstr>
      <vt:lpstr>CONCLUTION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24</cp:revision>
  <dcterms:created xsi:type="dcterms:W3CDTF">2019-07-29T02:15:14Z</dcterms:created>
  <dcterms:modified xsi:type="dcterms:W3CDTF">2019-07-30T15:30:01Z</dcterms:modified>
</cp:coreProperties>
</file>