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2" r:id="rId4"/>
    <p:sldId id="276" r:id="rId5"/>
    <p:sldId id="258" r:id="rId6"/>
    <p:sldId id="279" r:id="rId7"/>
    <p:sldId id="280" r:id="rId8"/>
    <p:sldId id="281" r:id="rId9"/>
    <p:sldId id="282" r:id="rId10"/>
    <p:sldId id="283" r:id="rId11"/>
    <p:sldId id="284" r:id="rId12"/>
    <p:sldId id="274" r:id="rId13"/>
    <p:sldId id="277" r:id="rId14"/>
    <p:sldId id="278" r:id="rId15"/>
    <p:sldId id="2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7E76"/>
    <a:srgbClr val="EEE2D2"/>
    <a:srgbClr val="BAA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03"/>
  </p:normalViewPr>
  <p:slideViewPr>
    <p:cSldViewPr snapToGrid="0" snapToObjects="1">
      <p:cViewPr>
        <p:scale>
          <a:sx n="85" d="100"/>
          <a:sy n="85" d="100"/>
        </p:scale>
        <p:origin x="105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E4939-F1EA-D44D-9932-F8879855DCB6}" type="datetimeFigureOut">
              <a:rPr lang="en-US" smtClean="0"/>
              <a:t>7/22/19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2382D-64ED-8040-BB87-58D6000C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7A22F-62F7-6D42-959D-C94BDCF2BB11}" type="datetimeFigureOut">
              <a:rPr lang="en-US" smtClean="0"/>
              <a:t>7/22/19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6747-5E8B-4541-8AB3-2701693DE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2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hyperlink" Target="https://www.pexels.com/@punchbrandstoc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hyperlink" Target="https://www.pexels.com/@snapwir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FC90DFB-9003-43A4-B627-D5CF43080F9B}"/>
              </a:ext>
            </a:extLst>
          </p:cNvPr>
          <p:cNvSpPr txBox="1"/>
          <p:nvPr/>
        </p:nvSpPr>
        <p:spPr>
          <a:xfrm>
            <a:off x="967610" y="2388846"/>
            <a:ext cx="9055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Open Sans" charset="0"/>
                <a:ea typeface="Open Sans" charset="0"/>
                <a:cs typeface="Open Sans" charset="0"/>
              </a:rPr>
              <a:t>Developing </a:t>
            </a:r>
            <a:r>
              <a:rPr lang="en-US" sz="2800" b="1" dirty="0" err="1">
                <a:latin typeface="Open Sans" charset="0"/>
                <a:ea typeface="Open Sans" charset="0"/>
                <a:cs typeface="Open Sans" charset="0"/>
              </a:rPr>
              <a:t>FinTech</a:t>
            </a:r>
            <a:r>
              <a:rPr lang="en-US" sz="2800" b="1" dirty="0">
                <a:latin typeface="Open Sans" charset="0"/>
                <a:ea typeface="Open Sans" charset="0"/>
                <a:cs typeface="Open Sans" charset="0"/>
              </a:rPr>
              <a:t> and Islamic Finance Products </a:t>
            </a:r>
            <a:endParaRPr lang="en-US" sz="2800" b="1" dirty="0" smtClean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800" b="1" dirty="0" smtClean="0">
                <a:latin typeface="Open Sans" charset="0"/>
                <a:ea typeface="Open Sans" charset="0"/>
                <a:cs typeface="Open Sans" charset="0"/>
              </a:rPr>
              <a:t>in </a:t>
            </a:r>
            <a:r>
              <a:rPr lang="en-US" sz="2800" b="1" dirty="0">
                <a:latin typeface="Open Sans" charset="0"/>
                <a:ea typeface="Open Sans" charset="0"/>
                <a:cs typeface="Open Sans" charset="0"/>
              </a:rPr>
              <a:t>Agricultural Value Chain</a:t>
            </a:r>
            <a:r>
              <a:rPr lang="en-US" sz="2800" b="1" dirty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FC90DFB-9003-43A4-B627-D5CF43080F9B}"/>
              </a:ext>
            </a:extLst>
          </p:cNvPr>
          <p:cNvSpPr txBox="1"/>
          <p:nvPr/>
        </p:nvSpPr>
        <p:spPr>
          <a:xfrm>
            <a:off x="967610" y="3342953"/>
            <a:ext cx="676018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en-US" sz="2000" dirty="0">
                <a:latin typeface="Open Sans" charset="0"/>
                <a:ea typeface="Open Sans" charset="0"/>
                <a:cs typeface="Open Sans" charset="0"/>
              </a:rPr>
              <a:t>R. Gratiyana Ningrat</a:t>
            </a:r>
          </a:p>
          <a:p>
            <a:pPr hangingPunct="0"/>
            <a:r>
              <a:rPr lang="en-US" sz="2000" i="1" dirty="0">
                <a:latin typeface="Open Sans" charset="0"/>
                <a:ea typeface="Open Sans" charset="0"/>
                <a:cs typeface="Open Sans" charset="0"/>
              </a:rPr>
              <a:t>University of Indonesia, Indonesia, </a:t>
            </a:r>
            <a:r>
              <a:rPr lang="en-US" sz="2000" i="1" dirty="0" err="1">
                <a:latin typeface="Open Sans" charset="0"/>
                <a:ea typeface="Open Sans" charset="0"/>
                <a:cs typeface="Open Sans" charset="0"/>
              </a:rPr>
              <a:t>r.gratiyana@ui.ac.id</a:t>
            </a:r>
            <a:endParaRPr lang="en-US" sz="2000" dirty="0">
              <a:latin typeface="Open Sans" charset="0"/>
              <a:ea typeface="Open Sans" charset="0"/>
              <a:cs typeface="Open Sans" charset="0"/>
            </a:endParaRPr>
          </a:p>
          <a:p>
            <a:pPr hangingPunct="0"/>
            <a:r>
              <a:rPr lang="en-US" sz="2000" i="1" dirty="0">
                <a:latin typeface="Open Sans" charset="0"/>
                <a:ea typeface="Open Sans" charset="0"/>
                <a:cs typeface="Open Sans" charset="0"/>
              </a:rPr>
              <a:t> </a:t>
            </a:r>
            <a:endParaRPr lang="en-US" sz="2000" dirty="0">
              <a:latin typeface="Open Sans" charset="0"/>
              <a:ea typeface="Open Sans" charset="0"/>
              <a:cs typeface="Open Sans" charset="0"/>
            </a:endParaRPr>
          </a:p>
          <a:p>
            <a:pPr hangingPunct="0"/>
            <a:r>
              <a:rPr lang="en-CA" sz="2000" dirty="0">
                <a:latin typeface="Open Sans" charset="0"/>
                <a:ea typeface="Open Sans" charset="0"/>
                <a:cs typeface="Open Sans" charset="0"/>
              </a:rPr>
              <a:t>Mohammad </a:t>
            </a:r>
            <a:r>
              <a:rPr lang="en-CA" sz="2000" dirty="0" err="1">
                <a:latin typeface="Open Sans" charset="0"/>
                <a:ea typeface="Open Sans" charset="0"/>
                <a:cs typeface="Open Sans" charset="0"/>
              </a:rPr>
              <a:t>Soleh</a:t>
            </a:r>
            <a:r>
              <a:rPr lang="en-CA" sz="20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CA" sz="2000" dirty="0" err="1">
                <a:latin typeface="Open Sans" charset="0"/>
                <a:ea typeface="Open Sans" charset="0"/>
                <a:cs typeface="Open Sans" charset="0"/>
              </a:rPr>
              <a:t>Nurzaman</a:t>
            </a:r>
            <a:r>
              <a:rPr lang="en-CA" sz="2000" dirty="0"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CA" sz="2000" dirty="0" err="1">
                <a:latin typeface="Open Sans" charset="0"/>
                <a:ea typeface="Open Sans" charset="0"/>
                <a:cs typeface="Open Sans" charset="0"/>
              </a:rPr>
              <a:t>Ph.D</a:t>
            </a:r>
            <a:endParaRPr lang="en-US" sz="2000" dirty="0"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2000" i="1" dirty="0">
                <a:latin typeface="Open Sans" charset="0"/>
                <a:ea typeface="Open Sans" charset="0"/>
                <a:cs typeface="Open Sans" charset="0"/>
              </a:rPr>
              <a:t>University of Indonesia, Indonesia, </a:t>
            </a:r>
            <a:r>
              <a:rPr lang="en-US" sz="2000" i="1" dirty="0" err="1">
                <a:latin typeface="Open Sans" charset="0"/>
                <a:ea typeface="Open Sans" charset="0"/>
                <a:cs typeface="Open Sans" charset="0"/>
              </a:rPr>
              <a:t>dedenmsn@gmail.com</a:t>
            </a:r>
            <a:r>
              <a:rPr lang="en-US" sz="2000" dirty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1274318"/>
            <a:ext cx="39244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 the process of integrating data from input supplier, farmer, and off taker.</a:t>
            </a:r>
          </a:p>
          <a:p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2211" y="3514847"/>
            <a:ext cx="325308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See pg. 9</a:t>
            </a:r>
          </a:p>
          <a:p>
            <a:pPr>
              <a:lnSpc>
                <a:spcPct val="115000"/>
              </a:lnSpc>
            </a:pPr>
            <a:r>
              <a:rPr lang="en-US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The credit scoring process is still acquired manually from value chain actors’ memory or unstandardized paper notes.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6" name="Picture 5" descr="../../../../../Pictures/THESIS-DATA%20FLOW.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656" y="2120703"/>
            <a:ext cx="6478549" cy="27882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957930" y="5028913"/>
            <a:ext cx="6096000" cy="4628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Source: Compiled by Authors’, 2019</a:t>
            </a:r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  <a:p>
            <a:pPr algn="ctr"/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Figure 5.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 Data Flows in </a:t>
            </a:r>
            <a:r>
              <a:rPr lang="en-US" sz="1200" dirty="0" err="1">
                <a:latin typeface="Open Sans" charset="0"/>
                <a:ea typeface="Open Sans" charset="0"/>
                <a:cs typeface="Open Sans" charset="0"/>
              </a:rPr>
              <a:t>FinTech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 Enabled Platform </a:t>
            </a:r>
          </a:p>
        </p:txBody>
      </p:sp>
    </p:spTree>
    <p:extLst>
      <p:ext uri="{BB962C8B-B14F-4D97-AF65-F5344CB8AC3E}">
        <p14:creationId xmlns:p14="http://schemas.microsoft.com/office/powerpoint/2010/main" val="163256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1274318"/>
            <a:ext cx="39244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gap to provide access to finance to the low market segment.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2211" y="3551602"/>
            <a:ext cx="3253081" cy="1346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Recently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developing Islamic financing product, but still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low adoption from farmers’ </a:t>
            </a:r>
            <a:r>
              <a:rPr lang="en-US" b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side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7" name="Picture 6" descr="Loan%20Schem%20Crowd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596" y="649001"/>
            <a:ext cx="4214495" cy="975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PS%20Loan%20schem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756" y="2064754"/>
            <a:ext cx="4204335" cy="902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Murabaha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735" y="3269460"/>
            <a:ext cx="4046220" cy="1318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Musharaka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735" y="4822443"/>
            <a:ext cx="4006215" cy="13500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3035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4EE598-30A3-40C6-A2BE-A98DFF8DC733}"/>
              </a:ext>
            </a:extLst>
          </p:cNvPr>
          <p:cNvSpPr txBox="1"/>
          <p:nvPr/>
        </p:nvSpPr>
        <p:spPr>
          <a:xfrm>
            <a:off x="591409" y="685738"/>
            <a:ext cx="5100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AVCF-IF Platform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5" name="Picture 14" descr="../../../../../Pictures/AVCF-IF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894" y="1551021"/>
            <a:ext cx="8710723" cy="43302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465015" y="6038646"/>
            <a:ext cx="6754479" cy="462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Source: Compiled by Authors’, 2019</a:t>
            </a:r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  <a:p>
            <a:pPr algn="ctr"/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Figure 6</a:t>
            </a:r>
            <a:r>
              <a:rPr lang="en-US" sz="1200" b="1" dirty="0" smtClean="0">
                <a:latin typeface="Open Sans" charset="0"/>
                <a:ea typeface="Open Sans" charset="0"/>
                <a:cs typeface="Open Sans" charset="0"/>
              </a:rPr>
              <a:t>.</a:t>
            </a:r>
            <a:r>
              <a:rPr lang="en-US" sz="1200" dirty="0" smtClean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Islamic Agriculture’s Value Chain Finance Products with </a:t>
            </a:r>
            <a:r>
              <a:rPr lang="en-US" sz="1200" dirty="0" err="1">
                <a:latin typeface="Open Sans" charset="0"/>
                <a:ea typeface="Open Sans" charset="0"/>
                <a:cs typeface="Open Sans" charset="0"/>
              </a:rPr>
              <a:t>FinTech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 Enabled Platform </a:t>
            </a:r>
          </a:p>
        </p:txBody>
      </p:sp>
    </p:spTree>
    <p:extLst>
      <p:ext uri="{BB962C8B-B14F-4D97-AF65-F5344CB8AC3E}">
        <p14:creationId xmlns:p14="http://schemas.microsoft.com/office/powerpoint/2010/main" val="1024426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1274318"/>
            <a:ext cx="3924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Policy Implications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6441" y="1274318"/>
            <a:ext cx="5996281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arenBoth"/>
            </a:pP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Determining behavioral intention for AVCF Islamic </a:t>
            </a: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FinTech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products. 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arenBoth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Development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of technology support and architecture.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(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Lynn et al., 2019). 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arenBoth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Partnership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establishment of extension services and support entities.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(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OECD, 2018; Rode et al., 2019). </a:t>
            </a:r>
          </a:p>
        </p:txBody>
      </p:sp>
    </p:spTree>
    <p:extLst>
      <p:ext uri="{BB962C8B-B14F-4D97-AF65-F5344CB8AC3E}">
        <p14:creationId xmlns:p14="http://schemas.microsoft.com/office/powerpoint/2010/main" val="689083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1274318"/>
            <a:ext cx="4779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 </a:t>
            </a:r>
            <a:r>
              <a:rPr lang="en-US" sz="40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Recommendation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21311" y="1274472"/>
            <a:ext cx="61009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This study emphasizes in the era of Fourth Industrial Revolution;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digital technologies can be the solution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to emerging social problems and one of them is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agriculture and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undoubtedly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essentials to spur its growth and sustainable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development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This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study suggest that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Islamic finance can contribute its financial development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to all market segmentation and value chain actors from various fund sources and stakeholders.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Additionally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determining buying intention, partnership establishment, and technology infrastructure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are pivotal for its future implementation. </a:t>
            </a:r>
          </a:p>
        </p:txBody>
      </p:sp>
    </p:spTree>
    <p:extLst>
      <p:ext uri="{BB962C8B-B14F-4D97-AF65-F5344CB8AC3E}">
        <p14:creationId xmlns:p14="http://schemas.microsoft.com/office/powerpoint/2010/main" val="61824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1FC90DFB-9003-43A4-B627-D5CF43080F9B}"/>
              </a:ext>
            </a:extLst>
          </p:cNvPr>
          <p:cNvSpPr txBox="1"/>
          <p:nvPr/>
        </p:nvSpPr>
        <p:spPr>
          <a:xfrm>
            <a:off x="9269579" y="2314692"/>
            <a:ext cx="1733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b="1" dirty="0" smtClean="0">
                <a:latin typeface="Open Sans" charset="0"/>
                <a:ea typeface="Open Sans" charset="0"/>
                <a:cs typeface="Open Sans" charset="0"/>
              </a:rPr>
              <a:t>Q&amp;A</a:t>
            </a:r>
            <a:endParaRPr lang="en-US" sz="5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FC90DFB-9003-43A4-B627-D5CF43080F9B}"/>
              </a:ext>
            </a:extLst>
          </p:cNvPr>
          <p:cNvSpPr txBox="1"/>
          <p:nvPr/>
        </p:nvSpPr>
        <p:spPr>
          <a:xfrm>
            <a:off x="7428370" y="3238022"/>
            <a:ext cx="3682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hangingPunct="0"/>
            <a:r>
              <a:rPr lang="en-US" sz="2000" dirty="0" smtClean="0">
                <a:latin typeface="Open Sans" charset="0"/>
                <a:ea typeface="Open Sans" charset="0"/>
                <a:cs typeface="Open Sans" charset="0"/>
              </a:rPr>
              <a:t>Thank you for your attention!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0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5432E5D4-6A0E-451F-99ED-77563273C6E3}"/>
              </a:ext>
            </a:extLst>
          </p:cNvPr>
          <p:cNvGrpSpPr/>
          <p:nvPr/>
        </p:nvGrpSpPr>
        <p:grpSpPr>
          <a:xfrm>
            <a:off x="7048355" y="1574582"/>
            <a:ext cx="4253629" cy="3167726"/>
            <a:chOff x="6454798" y="1511621"/>
            <a:chExt cx="4253629" cy="316772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3C686927-55C7-4F59-8B25-324F9235EEE4}"/>
                </a:ext>
              </a:extLst>
            </p:cNvPr>
            <p:cNvSpPr txBox="1"/>
            <p:nvPr/>
          </p:nvSpPr>
          <p:spPr>
            <a:xfrm>
              <a:off x="6454798" y="1511621"/>
              <a:ext cx="42536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The purpose of the study</a:t>
              </a:r>
              <a:endPara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73EEE194-93F7-455B-BC2C-045AE22B6864}"/>
                </a:ext>
              </a:extLst>
            </p:cNvPr>
            <p:cNvSpPr txBox="1"/>
            <p:nvPr/>
          </p:nvSpPr>
          <p:spPr>
            <a:xfrm>
              <a:off x="6454798" y="2835060"/>
              <a:ext cx="4186492" cy="1844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T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o 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propose a sharia compliant community based and institutional financing with </a:t>
              </a:r>
              <a:r>
                <a:rPr lang="en-US" sz="16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FinTech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 enabled which integrating all actors (suppliers, farmers, brokers, retailers, investor, institutions) into an Islamic value chain 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financing.</a:t>
              </a:r>
              <a:endParaRPr lang="id-ID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</p:grpSp>
      <p:pic>
        <p:nvPicPr>
          <p:cNvPr id="1028" name="Picture 4" descr="hoto of Green Lea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34" y="0"/>
            <a:ext cx="3948696" cy="550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hlinkClick r:id="rId3"/>
            <a:extLst>
              <a:ext uri="{FF2B5EF4-FFF2-40B4-BE49-F238E27FC236}">
                <a16:creationId xmlns="" xmlns:a16="http://schemas.microsoft.com/office/drawing/2014/main" id="{1FC90DFB-9003-43A4-B627-D5CF43080F9B}"/>
              </a:ext>
            </a:extLst>
          </p:cNvPr>
          <p:cNvSpPr txBox="1"/>
          <p:nvPr/>
        </p:nvSpPr>
        <p:spPr>
          <a:xfrm>
            <a:off x="4537912" y="5234380"/>
            <a:ext cx="9637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By Dominica </a:t>
            </a:r>
            <a:r>
              <a:rPr lang="en-US" sz="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Roseclay</a:t>
            </a: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1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4EE598-30A3-40C6-A2BE-A98DFF8DC733}"/>
              </a:ext>
            </a:extLst>
          </p:cNvPr>
          <p:cNvSpPr txBox="1"/>
          <p:nvPr/>
        </p:nvSpPr>
        <p:spPr>
          <a:xfrm>
            <a:off x="1176025" y="954605"/>
            <a:ext cx="51009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Rural market 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rogram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2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Sample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2DB70BC-4D2D-41D3-BB56-B08285DA8536}"/>
              </a:ext>
            </a:extLst>
          </p:cNvPr>
          <p:cNvSpPr txBox="1"/>
          <p:nvPr/>
        </p:nvSpPr>
        <p:spPr>
          <a:xfrm>
            <a:off x="966161" y="2647376"/>
            <a:ext cx="41155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20000"/>
              </a:lnSpc>
              <a:buFont typeface=".AppleSystemUIFont" charset="-120"/>
              <a:buChar char="-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 multi-year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public private partnership in agriculture rural market development which established since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2013</a:t>
            </a:r>
          </a:p>
          <a:p>
            <a:pPr marL="285750" lvl="0" indent="-285750">
              <a:lnSpc>
                <a:spcPct val="120000"/>
              </a:lnSpc>
              <a:buFont typeface=".AppleSystemUIFont" charset="-120"/>
              <a:buChar char="-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Adopts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 market system development and agricultural value chain finance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approach</a:t>
            </a:r>
          </a:p>
          <a:p>
            <a:pPr marL="285750" lvl="0" indent="-285750">
              <a:lnSpc>
                <a:spcPct val="120000"/>
              </a:lnSpc>
              <a:buFont typeface=".AppleSystemUIFont" charset="-120"/>
              <a:buChar char="-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iming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to benefit one million smallholder farming households in eastern Indonesia.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24EE598-30A3-40C6-A2BE-A98DFF8DC733}"/>
              </a:ext>
            </a:extLst>
          </p:cNvPr>
          <p:cNvSpPr txBox="1"/>
          <p:nvPr/>
        </p:nvSpPr>
        <p:spPr>
          <a:xfrm>
            <a:off x="6771267" y="978702"/>
            <a:ext cx="51009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Crowde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Agri-FinTech</a:t>
            </a:r>
            <a:endParaRPr lang="en-US" sz="4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24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nd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Sample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DB70BC-4D2D-41D3-BB56-B08285DA8536}"/>
              </a:ext>
            </a:extLst>
          </p:cNvPr>
          <p:cNvSpPr txBox="1"/>
          <p:nvPr/>
        </p:nvSpPr>
        <p:spPr>
          <a:xfrm>
            <a:off x="6452185" y="2942841"/>
            <a:ext cx="4392119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.AppleSystemUIFont" charset="-120"/>
              <a:buChar char="-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Crowde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, an ecosystem builder for digitizing agricultural process from upstream to downstream through peer-to-peer lending mechanism established since 2015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.AppleSystemUIFont" charset="-120"/>
              <a:buChar char="-"/>
            </a:pP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Crowde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has disbursed fund to 10,000 farmers mostly in West of Indonesia from 22,400 lenders in 2018. 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856866" y="1124262"/>
            <a:ext cx="0" cy="4570102"/>
          </a:xfrm>
          <a:prstGeom prst="line">
            <a:avLst/>
          </a:prstGeom>
          <a:ln>
            <a:solidFill>
              <a:srgbClr val="867E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01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1274318"/>
            <a:ext cx="3924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Methodology 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Case Study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2851756"/>
            <a:ext cx="43214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Why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agricultural value chain finance approach?</a:t>
            </a:r>
          </a:p>
          <a:p>
            <a:pPr marL="285750" lvl="0" indent="-285750">
              <a:buFont typeface="Arial" charset="0"/>
              <a:buChar char="•"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How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is the agricultural value chain finance practice in the market?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What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are current AVCF products and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how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is the transaction? 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Data Collection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Krippendorff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(2004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),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Yin (2014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) &amp;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(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Lincoln &amp;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Guba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, 1985) </a:t>
            </a:r>
            <a:endParaRPr lang="it-IT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Coding and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Data Analysis.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Krippendorff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(2004)</a:t>
            </a:r>
          </a:p>
        </p:txBody>
      </p:sp>
      <p:pic>
        <p:nvPicPr>
          <p:cNvPr id="45" name="Picture 44" descr="../../../../../Pictures/THESIS-CASE%201.p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193" y="1441819"/>
            <a:ext cx="4728004" cy="377318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6467117" y="5370283"/>
            <a:ext cx="37561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Figure 1.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 Case Study Analysis Process by Authors</a:t>
            </a:r>
            <a:r>
              <a:rPr lang="en-US" sz="1600" dirty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4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25CA457-029E-437C-BA73-AB605D4803A0}"/>
              </a:ext>
            </a:extLst>
          </p:cNvPr>
          <p:cNvSpPr txBox="1"/>
          <p:nvPr/>
        </p:nvSpPr>
        <p:spPr>
          <a:xfrm>
            <a:off x="5574633" y="4285694"/>
            <a:ext cx="5775155" cy="106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“How Islamic finance give solution to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agricultural value chain financing in </a:t>
            </a:r>
            <a:r>
              <a:rPr lang="en-US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FinTech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enabled platform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?”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3BE844B-F2AF-4195-8D06-0DAD5970BA31}"/>
              </a:ext>
            </a:extLst>
          </p:cNvPr>
          <p:cNvSpPr txBox="1"/>
          <p:nvPr/>
        </p:nvSpPr>
        <p:spPr>
          <a:xfrm>
            <a:off x="802108" y="4285694"/>
            <a:ext cx="477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Problems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2050" name="Picture 2" descr="loudy Sk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1852" b="12828"/>
          <a:stretch/>
        </p:blipFill>
        <p:spPr bwMode="auto">
          <a:xfrm>
            <a:off x="832576" y="970423"/>
            <a:ext cx="10517212" cy="265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hlinkClick r:id="rId3"/>
            <a:extLst>
              <a:ext uri="{FF2B5EF4-FFF2-40B4-BE49-F238E27FC236}">
                <a16:creationId xmlns="" xmlns:a16="http://schemas.microsoft.com/office/drawing/2014/main" id="{1FC90DFB-9003-43A4-B627-D5CF43080F9B}"/>
              </a:ext>
            </a:extLst>
          </p:cNvPr>
          <p:cNvSpPr txBox="1"/>
          <p:nvPr/>
        </p:nvSpPr>
        <p:spPr>
          <a:xfrm>
            <a:off x="10682090" y="3356238"/>
            <a:ext cx="6238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By </a:t>
            </a:r>
            <a:r>
              <a:rPr lang="en-US" sz="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Snapwire</a:t>
            </a:r>
            <a:endParaRPr lang="en-US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1274318"/>
            <a:ext cx="405957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The smallholder farmers linking into three different market segment.</a:t>
            </a:r>
          </a:p>
        </p:txBody>
      </p:sp>
      <p:pic>
        <p:nvPicPr>
          <p:cNvPr id="6" name="Picture 5" descr="Market%20Segment%20Ed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656" y="1916800"/>
            <a:ext cx="6631034" cy="37089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301690" y="5747864"/>
            <a:ext cx="6096000" cy="4628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Source: Compiled by Authors’, 2019</a:t>
            </a:r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  <a:p>
            <a:pPr algn="ctr"/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Figure 2.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 Segmented Agriculture’s Value Chain Finance </a:t>
            </a:r>
          </a:p>
        </p:txBody>
      </p:sp>
    </p:spTree>
    <p:extLst>
      <p:ext uri="{BB962C8B-B14F-4D97-AF65-F5344CB8AC3E}">
        <p14:creationId xmlns:p14="http://schemas.microsoft.com/office/powerpoint/2010/main" val="210391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1274318"/>
            <a:ext cx="39244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Internal financing between actors already happened in form of traditional supply 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chain.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 descr="../../../../../Pictures/THESIS-SAFIRA%20AVCF.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532" y="1558677"/>
            <a:ext cx="4720549" cy="33772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5374806" y="5144126"/>
            <a:ext cx="6096000" cy="4628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Source: Compiled by Authors’, 2019</a:t>
            </a:r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  <a:p>
            <a:pPr algn="ctr"/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Figure 3.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 Common Value Chain Financing Mechanism </a:t>
            </a:r>
          </a:p>
        </p:txBody>
      </p:sp>
    </p:spTree>
    <p:extLst>
      <p:ext uri="{BB962C8B-B14F-4D97-AF65-F5344CB8AC3E}">
        <p14:creationId xmlns:p14="http://schemas.microsoft.com/office/powerpoint/2010/main" val="195380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1274318"/>
            <a:ext cx="392444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Major </a:t>
            </a:r>
          </a:p>
          <a:p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Findings</a:t>
            </a: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Development Program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09477" y="1274318"/>
            <a:ext cx="5738471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Times New Roman" charset="0"/>
              <a:buChar char="-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To build market system in AVCF, they find the strongest actors, less risk, and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have social value based driven to build a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partnership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(Miller &amp; Jones, 2010</a:t>
            </a:r>
            <a:r>
              <a: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)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.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charset="0"/>
              <a:buChar char="-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All financial products are using conventional loan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, where the farmers can be disadvantaged by loan shark (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Sugema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Bakhtiar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, &amp; Effendi, 2010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).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342900" indent="-342900" algn="just">
              <a:lnSpc>
                <a:spcPct val="115000"/>
              </a:lnSpc>
              <a:buFont typeface="Times New Roman" charset="0"/>
              <a:buChar char="-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The credit scoring process is still acquired manually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from value chain actors’ memory or unstandardized paper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notes.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1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2E63C63-F61A-41D3-8CF4-828021EC5EA1}"/>
              </a:ext>
            </a:extLst>
          </p:cNvPr>
          <p:cNvSpPr txBox="1"/>
          <p:nvPr/>
        </p:nvSpPr>
        <p:spPr>
          <a:xfrm>
            <a:off x="842211" y="1274318"/>
            <a:ext cx="39244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Crowde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have field officer to ensure the external financing process.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Picture 9" descr="Fintech%20Platfor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656" y="1879619"/>
            <a:ext cx="6266105" cy="305838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4766656" y="5220287"/>
            <a:ext cx="6096000" cy="4628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Source: </a:t>
            </a:r>
            <a:r>
              <a:rPr lang="en-US" sz="1050" dirty="0" err="1">
                <a:latin typeface="Open Sans" charset="0"/>
                <a:ea typeface="Open Sans" charset="0"/>
                <a:cs typeface="Open Sans" charset="0"/>
              </a:rPr>
              <a:t>Crowde</a:t>
            </a:r>
            <a:r>
              <a:rPr lang="en-US" sz="1050" dirty="0">
                <a:latin typeface="Open Sans" charset="0"/>
                <a:ea typeface="Open Sans" charset="0"/>
                <a:cs typeface="Open Sans" charset="0"/>
              </a:rPr>
              <a:t>, 2018</a:t>
            </a:r>
            <a:endParaRPr lang="en-US" sz="1200" dirty="0">
              <a:latin typeface="Open Sans" charset="0"/>
              <a:ea typeface="Open Sans" charset="0"/>
              <a:cs typeface="Open Sans" charset="0"/>
            </a:endParaRPr>
          </a:p>
          <a:p>
            <a:pPr algn="ctr"/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Figure 4.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 </a:t>
            </a:r>
            <a:r>
              <a:rPr lang="en-US" sz="1200" dirty="0" err="1">
                <a:latin typeface="Open Sans" charset="0"/>
                <a:ea typeface="Open Sans" charset="0"/>
                <a:cs typeface="Open Sans" charset="0"/>
              </a:rPr>
              <a:t>FinTech</a:t>
            </a:r>
            <a:r>
              <a:rPr lang="en-US" sz="1200" dirty="0">
                <a:latin typeface="Open Sans" charset="0"/>
                <a:ea typeface="Open Sans" charset="0"/>
                <a:cs typeface="Open Sans" charset="0"/>
              </a:rPr>
              <a:t> Enabled Platform in Agriculture </a:t>
            </a:r>
          </a:p>
        </p:txBody>
      </p:sp>
    </p:spTree>
    <p:extLst>
      <p:ext uri="{BB962C8B-B14F-4D97-AF65-F5344CB8AC3E}">
        <p14:creationId xmlns:p14="http://schemas.microsoft.com/office/powerpoint/2010/main" val="96204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5237</TotalTime>
  <Words>643</Words>
  <Application>Microsoft Macintosh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.AppleSystemUIFont</vt:lpstr>
      <vt:lpstr>Calibri</vt:lpstr>
      <vt:lpstr>Calibri Light</vt:lpstr>
      <vt:lpstr>Open Sans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Gratiyana Ningrat</dc:creator>
  <cp:lastModifiedBy>R. Gratiyana Ningrat</cp:lastModifiedBy>
  <cp:revision>54</cp:revision>
  <dcterms:created xsi:type="dcterms:W3CDTF">2019-06-20T09:17:20Z</dcterms:created>
  <dcterms:modified xsi:type="dcterms:W3CDTF">2019-07-24T10:21:21Z</dcterms:modified>
</cp:coreProperties>
</file>